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sldIdLst>
    <p:sldId id="280" r:id="rId2"/>
    <p:sldId id="281" r:id="rId3"/>
    <p:sldId id="257" r:id="rId4"/>
    <p:sldId id="259" r:id="rId5"/>
    <p:sldId id="260" r:id="rId6"/>
    <p:sldId id="261" r:id="rId7"/>
    <p:sldId id="262" r:id="rId8"/>
    <p:sldId id="263" r:id="rId9"/>
    <p:sldId id="265" r:id="rId10"/>
    <p:sldId id="266" r:id="rId11"/>
    <p:sldId id="267" r:id="rId12"/>
    <p:sldId id="269" r:id="rId13"/>
    <p:sldId id="271" r:id="rId14"/>
    <p:sldId id="270" r:id="rId15"/>
    <p:sldId id="272" r:id="rId16"/>
    <p:sldId id="273" r:id="rId17"/>
    <p:sldId id="274" r:id="rId18"/>
    <p:sldId id="275" r:id="rId19"/>
    <p:sldId id="276" r:id="rId20"/>
    <p:sldId id="277" r:id="rId21"/>
    <p:sldId id="278" r:id="rId22"/>
    <p:sldId id="279" r:id="rId23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591" autoAdjust="0"/>
    <p:restoredTop sz="94691" autoAdjust="0"/>
  </p:normalViewPr>
  <p:slideViewPr>
    <p:cSldViewPr showGuides="1">
      <p:cViewPr varScale="1">
        <p:scale>
          <a:sx n="85" d="100"/>
          <a:sy n="85" d="100"/>
        </p:scale>
        <p:origin x="-1158" y="-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C48CA50-C6E7-414F-A95B-8F5891336668}" type="datetimeFigureOut">
              <a:rPr lang="ko-KR" altLang="en-US" smtClean="0"/>
              <a:pPr/>
              <a:t>2021-05-18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595D746-48C8-41C7-B312-472F13F262E2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2" name="Google Shape;52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9" name="Google Shape;59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AA68B-25DA-4201-8C81-A5E045FA3A04}" type="datetimeFigureOut">
              <a:rPr lang="ko-KR" altLang="en-US" smtClean="0"/>
              <a:pPr/>
              <a:t>2021-05-18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18866D-A760-4311-9282-48C244039278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AA68B-25DA-4201-8C81-A5E045FA3A04}" type="datetimeFigureOut">
              <a:rPr lang="ko-KR" altLang="en-US" smtClean="0"/>
              <a:pPr/>
              <a:t>2021-05-18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18866D-A760-4311-9282-48C244039278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AA68B-25DA-4201-8C81-A5E045FA3A04}" type="datetimeFigureOut">
              <a:rPr lang="ko-KR" altLang="en-US" smtClean="0"/>
              <a:pPr/>
              <a:t>2021-05-18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18866D-A760-4311-9282-48C244039278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AA68B-25DA-4201-8C81-A5E045FA3A04}" type="datetimeFigureOut">
              <a:rPr lang="ko-KR" altLang="en-US" smtClean="0"/>
              <a:pPr/>
              <a:t>2021-05-18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18866D-A760-4311-9282-48C244039278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AA68B-25DA-4201-8C81-A5E045FA3A04}" type="datetimeFigureOut">
              <a:rPr lang="ko-KR" altLang="en-US" smtClean="0"/>
              <a:pPr/>
              <a:t>2021-05-18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18866D-A760-4311-9282-48C244039278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AA68B-25DA-4201-8C81-A5E045FA3A04}" type="datetimeFigureOut">
              <a:rPr lang="ko-KR" altLang="en-US" smtClean="0"/>
              <a:pPr/>
              <a:t>2021-05-18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18866D-A760-4311-9282-48C244039278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AA68B-25DA-4201-8C81-A5E045FA3A04}" type="datetimeFigureOut">
              <a:rPr lang="ko-KR" altLang="en-US" smtClean="0"/>
              <a:pPr/>
              <a:t>2021-05-18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18866D-A760-4311-9282-48C244039278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AA68B-25DA-4201-8C81-A5E045FA3A04}" type="datetimeFigureOut">
              <a:rPr lang="ko-KR" altLang="en-US" smtClean="0"/>
              <a:pPr/>
              <a:t>2021-05-18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18866D-A760-4311-9282-48C244039278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AA68B-25DA-4201-8C81-A5E045FA3A04}" type="datetimeFigureOut">
              <a:rPr lang="ko-KR" altLang="en-US" smtClean="0"/>
              <a:pPr/>
              <a:t>2021-05-18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18866D-A760-4311-9282-48C244039278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AA68B-25DA-4201-8C81-A5E045FA3A04}" type="datetimeFigureOut">
              <a:rPr lang="ko-KR" altLang="en-US" smtClean="0"/>
              <a:pPr/>
              <a:t>2021-05-18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18866D-A760-4311-9282-48C244039278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AA68B-25DA-4201-8C81-A5E045FA3A04}" type="datetimeFigureOut">
              <a:rPr lang="ko-KR" altLang="en-US" smtClean="0"/>
              <a:pPr/>
              <a:t>2021-05-18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18866D-A760-4311-9282-48C244039278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3AA68B-25DA-4201-8C81-A5E045FA3A04}" type="datetimeFigureOut">
              <a:rPr lang="ko-KR" altLang="en-US" smtClean="0"/>
              <a:pPr/>
              <a:t>2021-05-18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18866D-A760-4311-9282-48C244039278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9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3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"/>
          <p:cNvSpPr/>
          <p:nvPr/>
        </p:nvSpPr>
        <p:spPr>
          <a:xfrm>
            <a:off x="357158" y="785794"/>
            <a:ext cx="8429684" cy="1643073"/>
          </a:xfrm>
          <a:prstGeom prst="ribbon2">
            <a:avLst>
              <a:gd name="adj1" fmla="val 33333"/>
              <a:gd name="adj2" fmla="val 55902"/>
            </a:avLst>
          </a:prstGeom>
          <a:noFill/>
          <a:ln w="19050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0625" tIns="45300" rIns="90625" bIns="453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ko"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BIZMAKER2  </a:t>
            </a:r>
            <a:r>
              <a:rPr lang="ko-KR" altLang="en-US" sz="2400" b="0" i="0" u="none" strike="noStrike" cap="none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모바일 </a:t>
            </a:r>
            <a:r>
              <a:rPr lang="ko" sz="2400" b="0" i="0" u="none" strike="noStrike" cap="none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사용설명서</a:t>
            </a:r>
            <a:endParaRPr sz="2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5" name="Google Shape;55;p1"/>
          <p:cNvSpPr/>
          <p:nvPr/>
        </p:nvSpPr>
        <p:spPr>
          <a:xfrm>
            <a:off x="3162176" y="5419936"/>
            <a:ext cx="747600" cy="717600"/>
          </a:xfrm>
          <a:prstGeom prst="ellipse">
            <a:avLst/>
          </a:prstGeom>
          <a:blipFill rotWithShape="1">
            <a:blip r:embed="rId3">
              <a:alphaModFix/>
            </a:blip>
            <a:stretch>
              <a:fillRect/>
            </a:stretch>
          </a:blipFill>
          <a:ln w="2540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0625" tIns="90625" rIns="90625" bIns="906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6" name="Google Shape;56;p1"/>
          <p:cNvSpPr/>
          <p:nvPr/>
        </p:nvSpPr>
        <p:spPr>
          <a:xfrm>
            <a:off x="3838457" y="5419936"/>
            <a:ext cx="2071800" cy="86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625" tIns="45300" rIns="90625" bIns="453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ko" sz="1800" b="1" i="0" u="none" strike="noStrike" cap="none">
                <a:solidFill>
                  <a:srgbClr val="000000"/>
                </a:solidFill>
                <a:latin typeface="Malgun Gothic"/>
                <a:ea typeface="Malgun Gothic"/>
                <a:cs typeface="Malgun Gothic"/>
                <a:sym typeface="Malgun Gothic"/>
              </a:rPr>
              <a:t>(주)텔로스소프트 http://itelos.net </a:t>
            </a:r>
            <a:endParaRPr sz="1800" b="1" i="0" u="none" strike="noStrike" cap="none">
              <a:solidFill>
                <a:srgbClr val="000000"/>
              </a:solidFill>
              <a:latin typeface="Malgun Gothic"/>
              <a:ea typeface="Malgun Gothic"/>
              <a:cs typeface="Malgun Gothic"/>
              <a:sym typeface="Malgun Gothic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itelos\Desktop\비즈메카 앱 사용설명서\Screenshot_20210518-15432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6808" y="714356"/>
            <a:ext cx="2627027" cy="464347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sp>
        <p:nvSpPr>
          <p:cNvPr id="2" name="제목 1"/>
          <p:cNvSpPr txBox="1">
            <a:spLocks/>
          </p:cNvSpPr>
          <p:nvPr/>
        </p:nvSpPr>
        <p:spPr>
          <a:xfrm>
            <a:off x="457200" y="98248"/>
            <a:ext cx="8229600" cy="500066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3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5. </a:t>
            </a:r>
            <a:r>
              <a:rPr kumimoji="0" lang="ko-KR" altLang="en-US" sz="3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매출</a:t>
            </a:r>
            <a:r>
              <a:rPr kumimoji="0" lang="en-US" altLang="ko-KR" sz="3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[</a:t>
            </a:r>
            <a:r>
              <a:rPr kumimoji="0" lang="ko-KR" altLang="en-US" sz="3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수금</a:t>
            </a:r>
            <a:r>
              <a:rPr kumimoji="0" lang="en-US" altLang="ko-KR" sz="3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] </a:t>
            </a:r>
            <a:endParaRPr kumimoji="0" lang="ko-KR" altLang="en-US" sz="3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85098" y="5633850"/>
            <a:ext cx="2786082" cy="58477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ko-KR" sz="1600" smtClean="0"/>
              <a:t>1. </a:t>
            </a:r>
            <a:r>
              <a:rPr lang="ko-KR" altLang="en-US" sz="1600" smtClean="0"/>
              <a:t>상품추가를 눌러 상품들을 검색합니다</a:t>
            </a:r>
            <a:r>
              <a:rPr lang="en-US" altLang="ko-KR" sz="1600" smtClean="0"/>
              <a:t>.</a:t>
            </a:r>
            <a:endParaRPr lang="ko-KR" altLang="en-US" sz="1600"/>
          </a:p>
        </p:txBody>
      </p:sp>
      <p:sp>
        <p:nvSpPr>
          <p:cNvPr id="9" name="모서리가 둥근 사각형 설명선 8"/>
          <p:cNvSpPr/>
          <p:nvPr/>
        </p:nvSpPr>
        <p:spPr>
          <a:xfrm>
            <a:off x="2932268" y="2347702"/>
            <a:ext cx="357190" cy="357190"/>
          </a:xfrm>
          <a:prstGeom prst="wedgeRoundRectCallout">
            <a:avLst>
              <a:gd name="adj1" fmla="val -134437"/>
              <a:gd name="adj2" fmla="val -30549"/>
              <a:gd name="adj3" fmla="val 16667"/>
            </a:avLst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mtClean="0">
                <a:solidFill>
                  <a:schemeClr val="tx1"/>
                </a:solidFill>
              </a:rPr>
              <a:t>1</a:t>
            </a:r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308914" y="5633850"/>
            <a:ext cx="2786082" cy="58477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ko-KR" sz="1600" smtClean="0"/>
              <a:t>2. </a:t>
            </a:r>
            <a:r>
              <a:rPr lang="ko-KR" altLang="en-US" sz="1600" smtClean="0"/>
              <a:t>원하는 상품을 검색 후 추가할 상품을 선택하세요</a:t>
            </a:r>
            <a:r>
              <a:rPr lang="en-US" altLang="ko-KR" sz="1600" smtClean="0"/>
              <a:t>.</a:t>
            </a:r>
            <a:endParaRPr lang="ko-KR" altLang="en-US" sz="1600"/>
          </a:p>
        </p:txBody>
      </p:sp>
      <p:pic>
        <p:nvPicPr>
          <p:cNvPr id="6147" name="Picture 3" descr="C:\Users\itelos\Desktop\비즈메카 앱 사용설명서\매출\Screenshot_20210518-15472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51168" y="714356"/>
            <a:ext cx="2627027" cy="464347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pic>
        <p:nvPicPr>
          <p:cNvPr id="6148" name="Picture 4" descr="C:\Users\itelos\Desktop\비즈메카 앱 사용설명서\매출\Screenshot_20210518-15473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57950" y="714356"/>
            <a:ext cx="2627027" cy="464347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sp>
        <p:nvSpPr>
          <p:cNvPr id="13" name="TextBox 12"/>
          <p:cNvSpPr txBox="1"/>
          <p:nvPr/>
        </p:nvSpPr>
        <p:spPr>
          <a:xfrm>
            <a:off x="6328734" y="5624122"/>
            <a:ext cx="2786082" cy="58477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ko-KR" sz="1600" smtClean="0"/>
              <a:t>3. </a:t>
            </a:r>
            <a:r>
              <a:rPr lang="ko-KR" altLang="en-US" sz="1600" smtClean="0"/>
              <a:t>선택한 상품의 수량</a:t>
            </a:r>
            <a:r>
              <a:rPr lang="en-US" altLang="ko-KR" sz="1600" smtClean="0"/>
              <a:t>/</a:t>
            </a:r>
            <a:r>
              <a:rPr lang="ko-KR" altLang="en-US" sz="1600" smtClean="0"/>
              <a:t>단가를 입력후 </a:t>
            </a:r>
            <a:r>
              <a:rPr lang="en-US" altLang="ko-KR" sz="1600" smtClean="0">
                <a:solidFill>
                  <a:srgbClr val="FF0000"/>
                </a:solidFill>
              </a:rPr>
              <a:t>Enter</a:t>
            </a:r>
            <a:r>
              <a:rPr lang="ko-KR" altLang="en-US" sz="1600" smtClean="0"/>
              <a:t>를 누르세요</a:t>
            </a:r>
            <a:r>
              <a:rPr lang="en-US" altLang="ko-KR" sz="1600" smtClean="0"/>
              <a:t>.</a:t>
            </a:r>
            <a:endParaRPr lang="ko-KR" altLang="en-US" sz="1600">
              <a:solidFill>
                <a:srgbClr val="FF0000"/>
              </a:solidFill>
            </a:endParaRPr>
          </a:p>
        </p:txBody>
      </p:sp>
      <p:sp>
        <p:nvSpPr>
          <p:cNvPr id="17" name="모서리가 둥근 사각형 설명선 16"/>
          <p:cNvSpPr/>
          <p:nvPr/>
        </p:nvSpPr>
        <p:spPr>
          <a:xfrm>
            <a:off x="6029944" y="2571744"/>
            <a:ext cx="285752" cy="357190"/>
          </a:xfrm>
          <a:prstGeom prst="wedgeRoundRectCallout">
            <a:avLst>
              <a:gd name="adj1" fmla="val -153500"/>
              <a:gd name="adj2" fmla="val 78385"/>
              <a:gd name="adj3" fmla="val 16667"/>
            </a:avLst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mtClean="0">
                <a:solidFill>
                  <a:schemeClr val="tx1"/>
                </a:solidFill>
              </a:rPr>
              <a:t>2</a:t>
            </a:r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18" name="모서리가 둥근 사각형 설명선 17"/>
          <p:cNvSpPr/>
          <p:nvPr/>
        </p:nvSpPr>
        <p:spPr>
          <a:xfrm>
            <a:off x="6043014" y="1857364"/>
            <a:ext cx="285752" cy="357190"/>
          </a:xfrm>
          <a:prstGeom prst="wedgeRoundRectCallout">
            <a:avLst>
              <a:gd name="adj1" fmla="val 517134"/>
              <a:gd name="adj2" fmla="val 89278"/>
              <a:gd name="adj3" fmla="val 16667"/>
            </a:avLst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mtClean="0">
                <a:solidFill>
                  <a:schemeClr val="tx1"/>
                </a:solidFill>
              </a:rPr>
              <a:t>3</a:t>
            </a:r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19" name="모서리가 둥근 직사각형 18"/>
          <p:cNvSpPr/>
          <p:nvPr/>
        </p:nvSpPr>
        <p:spPr>
          <a:xfrm>
            <a:off x="8501090" y="4071942"/>
            <a:ext cx="428628" cy="785818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21" name="직선 화살표 연결선 20"/>
          <p:cNvCxnSpPr/>
          <p:nvPr/>
        </p:nvCxnSpPr>
        <p:spPr>
          <a:xfrm rot="5400000" flipH="1" flipV="1">
            <a:off x="7572396" y="4857760"/>
            <a:ext cx="1214446" cy="928694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1" name="Picture 3" descr="C:\Users\itelos\Desktop\비즈메카 앱 사용설명서\매출\계산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76686" y="714356"/>
            <a:ext cx="2627027" cy="485778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pic>
        <p:nvPicPr>
          <p:cNvPr id="7170" name="Picture 2" descr="C:\Users\itelos\Desktop\비즈메카 앱 사용설명서\매출\Screenshot_20210518-154743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9528" y="714356"/>
            <a:ext cx="2627027" cy="483862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sp>
        <p:nvSpPr>
          <p:cNvPr id="2" name="제목 1"/>
          <p:cNvSpPr txBox="1">
            <a:spLocks/>
          </p:cNvSpPr>
          <p:nvPr/>
        </p:nvSpPr>
        <p:spPr>
          <a:xfrm>
            <a:off x="457200" y="98248"/>
            <a:ext cx="8229600" cy="500066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3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5. </a:t>
            </a:r>
            <a:r>
              <a:rPr kumimoji="0" lang="ko-KR" altLang="en-US" sz="3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매출</a:t>
            </a:r>
            <a:r>
              <a:rPr kumimoji="0" lang="en-US" altLang="ko-KR" sz="3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[</a:t>
            </a:r>
            <a:r>
              <a:rPr kumimoji="0" lang="ko-KR" altLang="en-US" sz="3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수금</a:t>
            </a:r>
            <a:r>
              <a:rPr kumimoji="0" lang="en-US" altLang="ko-KR" sz="3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] </a:t>
            </a:r>
            <a:endParaRPr kumimoji="0" lang="ko-KR" altLang="en-US" sz="3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49528" y="5708630"/>
            <a:ext cx="2636522" cy="58477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ko-KR" sz="1600" smtClean="0"/>
              <a:t>1. </a:t>
            </a:r>
            <a:r>
              <a:rPr lang="ko-KR" altLang="en-US" sz="1600" smtClean="0"/>
              <a:t>상품추가가 끝났으면 계산을 누르세요</a:t>
            </a:r>
            <a:r>
              <a:rPr lang="en-US" altLang="ko-KR" sz="1600" smtClean="0"/>
              <a:t>.</a:t>
            </a:r>
            <a:endParaRPr lang="ko-KR" altLang="en-US" sz="1600"/>
          </a:p>
        </p:txBody>
      </p:sp>
      <p:sp>
        <p:nvSpPr>
          <p:cNvPr id="14" name="TextBox 13"/>
          <p:cNvSpPr txBox="1"/>
          <p:nvPr/>
        </p:nvSpPr>
        <p:spPr>
          <a:xfrm>
            <a:off x="3286116" y="5708630"/>
            <a:ext cx="2643206" cy="83099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ko-KR" sz="1600" smtClean="0"/>
              <a:t>2. </a:t>
            </a:r>
            <a:r>
              <a:rPr lang="ko-KR" altLang="en-US" sz="1600" smtClean="0"/>
              <a:t>수금하</a:t>
            </a:r>
            <a:r>
              <a:rPr lang="ko-KR" altLang="en-US" sz="1600"/>
              <a:t>신</a:t>
            </a:r>
            <a:r>
              <a:rPr lang="ko-KR" altLang="en-US" sz="1600" smtClean="0"/>
              <a:t> 돈을 입력하세요</a:t>
            </a:r>
            <a:r>
              <a:rPr lang="en-US" altLang="ko-KR" sz="1600" smtClean="0"/>
              <a:t>. </a:t>
            </a:r>
            <a:r>
              <a:rPr lang="ko-KR" altLang="en-US" sz="1600" smtClean="0"/>
              <a:t>외상이시면 </a:t>
            </a:r>
            <a:r>
              <a:rPr lang="en-US" altLang="ko-KR" sz="1600" smtClean="0"/>
              <a:t>0</a:t>
            </a:r>
            <a:r>
              <a:rPr lang="ko-KR" altLang="en-US" sz="1600" smtClean="0"/>
              <a:t>원으로 두시면 됩니다</a:t>
            </a:r>
            <a:r>
              <a:rPr lang="en-US" altLang="ko-KR" sz="1600" smtClean="0"/>
              <a:t>.</a:t>
            </a:r>
            <a:endParaRPr lang="ko-KR" altLang="en-US" sz="1600"/>
          </a:p>
        </p:txBody>
      </p:sp>
      <p:sp>
        <p:nvSpPr>
          <p:cNvPr id="16" name="모서리가 둥근 사각형 설명선 15"/>
          <p:cNvSpPr/>
          <p:nvPr/>
        </p:nvSpPr>
        <p:spPr>
          <a:xfrm>
            <a:off x="2821918" y="1861004"/>
            <a:ext cx="357190" cy="357190"/>
          </a:xfrm>
          <a:prstGeom prst="wedgeRoundRectCallout">
            <a:avLst>
              <a:gd name="adj1" fmla="val -333244"/>
              <a:gd name="adj2" fmla="val -49612"/>
              <a:gd name="adj3" fmla="val 16667"/>
            </a:avLst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mtClean="0">
                <a:solidFill>
                  <a:schemeClr val="tx1"/>
                </a:solidFill>
              </a:rPr>
              <a:t>1</a:t>
            </a:r>
            <a:endParaRPr lang="ko-KR" altLang="en-US">
              <a:solidFill>
                <a:schemeClr val="tx1"/>
              </a:solidFill>
            </a:endParaRPr>
          </a:p>
        </p:txBody>
      </p:sp>
      <p:pic>
        <p:nvPicPr>
          <p:cNvPr id="7173" name="Picture 5" descr="C:\Users\itelos\Desktop\비즈메카 앱 사용설명서\매출\게산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286512" y="729000"/>
            <a:ext cx="2627027" cy="483862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sp>
        <p:nvSpPr>
          <p:cNvPr id="17" name="모서리가 둥근 사각형 설명선 16"/>
          <p:cNvSpPr/>
          <p:nvPr/>
        </p:nvSpPr>
        <p:spPr>
          <a:xfrm>
            <a:off x="2864172" y="3000372"/>
            <a:ext cx="357190" cy="357190"/>
          </a:xfrm>
          <a:prstGeom prst="wedgeRoundRectCallout">
            <a:avLst>
              <a:gd name="adj1" fmla="val 361220"/>
              <a:gd name="adj2" fmla="val -125867"/>
              <a:gd name="adj3" fmla="val 16667"/>
            </a:avLst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mtClean="0">
                <a:solidFill>
                  <a:schemeClr val="tx1"/>
                </a:solidFill>
              </a:rPr>
              <a:t>2</a:t>
            </a:r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18" name="모서리가 둥근 사각형 설명선 17"/>
          <p:cNvSpPr/>
          <p:nvPr/>
        </p:nvSpPr>
        <p:spPr>
          <a:xfrm>
            <a:off x="5929322" y="2714620"/>
            <a:ext cx="357190" cy="357190"/>
          </a:xfrm>
          <a:prstGeom prst="wedgeRoundRectCallout">
            <a:avLst>
              <a:gd name="adj1" fmla="val 230498"/>
              <a:gd name="adj2" fmla="val 64770"/>
              <a:gd name="adj3" fmla="val 16667"/>
            </a:avLst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mtClean="0">
                <a:solidFill>
                  <a:schemeClr val="tx1"/>
                </a:solidFill>
              </a:rPr>
              <a:t>3</a:t>
            </a:r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6286512" y="5708630"/>
            <a:ext cx="2636522" cy="107721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ko-KR" sz="1600" smtClean="0"/>
              <a:t>3. </a:t>
            </a:r>
            <a:r>
              <a:rPr lang="ko-KR" altLang="en-US" sz="1600" smtClean="0"/>
              <a:t>블루투스 프린터를 연결하셨다면 해당그림을 누르시면 거래완료와 함께 영수증이 출력됩니다</a:t>
            </a:r>
            <a:r>
              <a:rPr lang="en-US" altLang="ko-KR" sz="1600" smtClean="0"/>
              <a:t>.</a:t>
            </a:r>
            <a:endParaRPr lang="ko-KR" altLang="en-US" sz="160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 descr="C:\Users\itelos\Desktop\비즈메카 앱 사용설명서\일일매입관리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57224" y="714356"/>
            <a:ext cx="2912779" cy="420019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pic>
        <p:nvPicPr>
          <p:cNvPr id="13" name="Picture 3" descr="C:\Users\itelos\Desktop\비즈메카 앱 사용설명서\일일매입\Screenshot_20210518-16164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0628" y="714356"/>
            <a:ext cx="2912779" cy="420019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sp>
        <p:nvSpPr>
          <p:cNvPr id="2" name="제목 1"/>
          <p:cNvSpPr txBox="1">
            <a:spLocks/>
          </p:cNvSpPr>
          <p:nvPr/>
        </p:nvSpPr>
        <p:spPr>
          <a:xfrm>
            <a:off x="457200" y="98248"/>
            <a:ext cx="8229600" cy="500066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3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6. </a:t>
            </a:r>
            <a:r>
              <a:rPr kumimoji="0" lang="ko-KR" altLang="en-US" sz="3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일일 매입 관리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857224" y="5286388"/>
            <a:ext cx="2928958" cy="58477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ko-KR" sz="1600" smtClean="0"/>
              <a:t>1. </a:t>
            </a:r>
            <a:r>
              <a:rPr lang="ko-KR" altLang="en-US" sz="1600" smtClean="0"/>
              <a:t>일자별 매입을 확인 하실 수 있습니다</a:t>
            </a:r>
            <a:r>
              <a:rPr lang="en-US" altLang="ko-KR" sz="1600" smtClean="0"/>
              <a:t>. </a:t>
            </a:r>
            <a:endParaRPr lang="ko-KR" altLang="en-US" sz="1600"/>
          </a:p>
        </p:txBody>
      </p:sp>
      <p:sp>
        <p:nvSpPr>
          <p:cNvPr id="6" name="TextBox 5"/>
          <p:cNvSpPr txBox="1"/>
          <p:nvPr/>
        </p:nvSpPr>
        <p:spPr>
          <a:xfrm>
            <a:off x="5000628" y="5286388"/>
            <a:ext cx="2928958" cy="58477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ko-KR" sz="1600" smtClean="0"/>
              <a:t>2. </a:t>
            </a:r>
            <a:r>
              <a:rPr lang="ko-KR" altLang="en-US" sz="1600" smtClean="0"/>
              <a:t>상세내역을 통해 거래 상품을 확인 하실 수 있습니다</a:t>
            </a:r>
            <a:r>
              <a:rPr lang="en-US" altLang="ko-KR" sz="1600" smtClean="0"/>
              <a:t>.</a:t>
            </a:r>
            <a:endParaRPr lang="ko-KR" altLang="en-US" sz="1600"/>
          </a:p>
        </p:txBody>
      </p:sp>
      <p:sp>
        <p:nvSpPr>
          <p:cNvPr id="7" name="모서리가 둥근 사각형 설명선 6"/>
          <p:cNvSpPr/>
          <p:nvPr/>
        </p:nvSpPr>
        <p:spPr>
          <a:xfrm>
            <a:off x="4071934" y="3143248"/>
            <a:ext cx="357190" cy="357190"/>
          </a:xfrm>
          <a:prstGeom prst="wedgeRoundRectCallout">
            <a:avLst>
              <a:gd name="adj1" fmla="val -551115"/>
              <a:gd name="adj2" fmla="val 342555"/>
              <a:gd name="adj3" fmla="val 16667"/>
            </a:avLst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>
                <a:solidFill>
                  <a:schemeClr val="tx1"/>
                </a:solidFill>
              </a:rPr>
              <a:t>2</a:t>
            </a:r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8" name="모서리가 둥근 사각형 설명선 7"/>
          <p:cNvSpPr/>
          <p:nvPr/>
        </p:nvSpPr>
        <p:spPr>
          <a:xfrm>
            <a:off x="4071934" y="785794"/>
            <a:ext cx="357190" cy="357190"/>
          </a:xfrm>
          <a:prstGeom prst="wedgeRoundRectCallout">
            <a:avLst>
              <a:gd name="adj1" fmla="val -156225"/>
              <a:gd name="adj2" fmla="val 67493"/>
              <a:gd name="adj3" fmla="val 16667"/>
            </a:avLst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mtClean="0">
                <a:solidFill>
                  <a:schemeClr val="tx1"/>
                </a:solidFill>
              </a:rPr>
              <a:t>1</a:t>
            </a:r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9" name="모서리가 둥근 직사각형 8"/>
          <p:cNvSpPr/>
          <p:nvPr/>
        </p:nvSpPr>
        <p:spPr>
          <a:xfrm>
            <a:off x="928662" y="1142984"/>
            <a:ext cx="2786082" cy="214314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9" name="Picture 3" descr="C:\Users\itelos\Desktop\비즈메카 앱 사용설명서\매입\Screenshot_20210518-16215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86380" y="857232"/>
            <a:ext cx="2928958" cy="435771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pic>
        <p:nvPicPr>
          <p:cNvPr id="5122" name="Picture 2" descr="C:\Users\itelos\Desktop\비즈메카 앱 사용설명서\매출.jpg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857224" y="857232"/>
            <a:ext cx="2928958" cy="428628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sp>
        <p:nvSpPr>
          <p:cNvPr id="2" name="제목 1"/>
          <p:cNvSpPr txBox="1">
            <a:spLocks/>
          </p:cNvSpPr>
          <p:nvPr/>
        </p:nvSpPr>
        <p:spPr>
          <a:xfrm>
            <a:off x="457200" y="98248"/>
            <a:ext cx="8229600" cy="500066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3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7. </a:t>
            </a:r>
            <a:r>
              <a:rPr kumimoji="0" lang="ko-KR" altLang="en-US" sz="3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매입</a:t>
            </a:r>
            <a:r>
              <a:rPr kumimoji="0" lang="en-US" altLang="ko-KR" sz="3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[</a:t>
            </a:r>
            <a:r>
              <a:rPr kumimoji="0" lang="ko-KR" altLang="en-US" sz="3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지불</a:t>
            </a:r>
            <a:r>
              <a:rPr kumimoji="0" lang="en-US" altLang="ko-KR" sz="3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] </a:t>
            </a:r>
            <a:endParaRPr kumimoji="0" lang="ko-KR" altLang="en-US" sz="3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57224" y="5357826"/>
            <a:ext cx="2928958" cy="58477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ko-KR" sz="1600" smtClean="0"/>
              <a:t>1. </a:t>
            </a:r>
            <a:r>
              <a:rPr lang="ko-KR" altLang="en-US" sz="1600" smtClean="0"/>
              <a:t>매입처검색을 눌러 매입처를 검색합니다</a:t>
            </a:r>
            <a:r>
              <a:rPr lang="en-US" altLang="ko-KR" sz="1600" smtClean="0"/>
              <a:t>. </a:t>
            </a:r>
            <a:endParaRPr lang="ko-KR" altLang="en-US" sz="1600"/>
          </a:p>
        </p:txBody>
      </p:sp>
      <p:sp>
        <p:nvSpPr>
          <p:cNvPr id="9" name="모서리가 둥근 사각형 설명선 8"/>
          <p:cNvSpPr/>
          <p:nvPr/>
        </p:nvSpPr>
        <p:spPr>
          <a:xfrm>
            <a:off x="3929058" y="1500174"/>
            <a:ext cx="357190" cy="357190"/>
          </a:xfrm>
          <a:prstGeom prst="wedgeRoundRectCallout">
            <a:avLst>
              <a:gd name="adj1" fmla="val -134437"/>
              <a:gd name="adj2" fmla="val -30549"/>
              <a:gd name="adj3" fmla="val 16667"/>
            </a:avLst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mtClean="0">
                <a:solidFill>
                  <a:schemeClr val="tx1"/>
                </a:solidFill>
              </a:rPr>
              <a:t>1</a:t>
            </a:r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286380" y="5357826"/>
            <a:ext cx="2928958" cy="83099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ko-KR" sz="1600" smtClean="0"/>
              <a:t>2. </a:t>
            </a:r>
            <a:r>
              <a:rPr lang="ko-KR" altLang="en-US" sz="1600" smtClean="0"/>
              <a:t>매</a:t>
            </a:r>
            <a:r>
              <a:rPr lang="ko-KR" altLang="en-US" sz="1600"/>
              <a:t>입</a:t>
            </a:r>
            <a:r>
              <a:rPr lang="ko-KR" altLang="en-US" sz="1600" smtClean="0"/>
              <a:t>처를 입력 후 검색을 누르면 매입처들이 검색되고 선택을 하면 됩니다</a:t>
            </a:r>
            <a:r>
              <a:rPr lang="en-US" altLang="ko-KR" sz="1600" smtClean="0"/>
              <a:t>.</a:t>
            </a:r>
            <a:endParaRPr lang="ko-KR" altLang="en-US" sz="1600"/>
          </a:p>
        </p:txBody>
      </p:sp>
      <p:sp>
        <p:nvSpPr>
          <p:cNvPr id="15" name="모서리가 둥근 직사각형 14"/>
          <p:cNvSpPr/>
          <p:nvPr/>
        </p:nvSpPr>
        <p:spPr>
          <a:xfrm>
            <a:off x="5351432" y="1266404"/>
            <a:ext cx="1714512" cy="285752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6" name="모서리가 둥근 사각형 설명선 15"/>
          <p:cNvSpPr/>
          <p:nvPr/>
        </p:nvSpPr>
        <p:spPr>
          <a:xfrm>
            <a:off x="8358214" y="1357298"/>
            <a:ext cx="357190" cy="357190"/>
          </a:xfrm>
          <a:prstGeom prst="wedgeRoundRectCallout">
            <a:avLst>
              <a:gd name="adj1" fmla="val -134437"/>
              <a:gd name="adj2" fmla="val -30549"/>
              <a:gd name="adj3" fmla="val 16667"/>
            </a:avLst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mtClean="0">
                <a:solidFill>
                  <a:schemeClr val="tx1"/>
                </a:solidFill>
              </a:rPr>
              <a:t>2</a:t>
            </a:r>
            <a:endParaRPr lang="ko-KR" altLang="en-US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4" name="Picture 4" descr="C:\Users\itelos\Desktop\비즈메카 앱 사용설명서\매입\Screenshot_20210518-16271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57950" y="711650"/>
            <a:ext cx="2643206" cy="464617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pic>
        <p:nvPicPr>
          <p:cNvPr id="10243" name="Picture 3" descr="C:\Users\itelos\Desktop\비즈메카 앱 사용설명서\매입\Screenshot_20210518-16270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38098" y="714356"/>
            <a:ext cx="2652934" cy="465319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pic>
        <p:nvPicPr>
          <p:cNvPr id="10242" name="Picture 2" descr="C:\Users\itelos\Desktop\비즈메카 앱 사용설명서\매입\Screenshot_20210518-16265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4282" y="714356"/>
            <a:ext cx="2698465" cy="464347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sp>
        <p:nvSpPr>
          <p:cNvPr id="2" name="제목 1"/>
          <p:cNvSpPr txBox="1">
            <a:spLocks/>
          </p:cNvSpPr>
          <p:nvPr/>
        </p:nvSpPr>
        <p:spPr>
          <a:xfrm>
            <a:off x="457200" y="98248"/>
            <a:ext cx="8229600" cy="500066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3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7. </a:t>
            </a:r>
            <a:r>
              <a:rPr kumimoji="0" lang="ko-KR" altLang="en-US" sz="3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매입</a:t>
            </a:r>
            <a:r>
              <a:rPr kumimoji="0" lang="en-US" altLang="ko-KR" sz="3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[</a:t>
            </a:r>
            <a:r>
              <a:rPr lang="ko-KR" altLang="en-US" sz="3200" smtClean="0">
                <a:latin typeface="+mj-lt"/>
                <a:ea typeface="+mj-ea"/>
                <a:cs typeface="+mj-cs"/>
              </a:rPr>
              <a:t>지</a:t>
            </a:r>
            <a:r>
              <a:rPr lang="ko-KR" altLang="en-US" sz="3200">
                <a:latin typeface="+mj-lt"/>
                <a:ea typeface="+mj-ea"/>
                <a:cs typeface="+mj-cs"/>
              </a:rPr>
              <a:t>불</a:t>
            </a:r>
            <a:r>
              <a:rPr kumimoji="0" lang="en-US" altLang="ko-KR" sz="3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] </a:t>
            </a:r>
            <a:endParaRPr kumimoji="0" lang="ko-KR" altLang="en-US" sz="3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85098" y="5633850"/>
            <a:ext cx="2786082" cy="58477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ko-KR" sz="1600" smtClean="0"/>
              <a:t>1. </a:t>
            </a:r>
            <a:r>
              <a:rPr lang="ko-KR" altLang="en-US" sz="1600" smtClean="0"/>
              <a:t>상품추가를 눌러 매입할상품들을 검색합니다</a:t>
            </a:r>
            <a:r>
              <a:rPr lang="en-US" altLang="ko-KR" sz="1600" smtClean="0"/>
              <a:t>.</a:t>
            </a:r>
            <a:endParaRPr lang="ko-KR" altLang="en-US" sz="1600"/>
          </a:p>
        </p:txBody>
      </p:sp>
      <p:sp>
        <p:nvSpPr>
          <p:cNvPr id="9" name="모서리가 둥근 사각형 설명선 8"/>
          <p:cNvSpPr/>
          <p:nvPr/>
        </p:nvSpPr>
        <p:spPr>
          <a:xfrm>
            <a:off x="2932268" y="2347702"/>
            <a:ext cx="357190" cy="357190"/>
          </a:xfrm>
          <a:prstGeom prst="wedgeRoundRectCallout">
            <a:avLst>
              <a:gd name="adj1" fmla="val -134437"/>
              <a:gd name="adj2" fmla="val -30549"/>
              <a:gd name="adj3" fmla="val 16667"/>
            </a:avLst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mtClean="0">
                <a:solidFill>
                  <a:schemeClr val="tx1"/>
                </a:solidFill>
              </a:rPr>
              <a:t>1</a:t>
            </a:r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308914" y="5633850"/>
            <a:ext cx="2786082" cy="83099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ko-KR" sz="1600" smtClean="0"/>
              <a:t>2. </a:t>
            </a:r>
            <a:r>
              <a:rPr lang="ko-KR" altLang="en-US" sz="1600" smtClean="0"/>
              <a:t>원하는 매입상품을 검색 후 추가할 상품을 선택하세요</a:t>
            </a:r>
            <a:r>
              <a:rPr lang="en-US" altLang="ko-KR" sz="1600" smtClean="0"/>
              <a:t>.</a:t>
            </a:r>
            <a:endParaRPr lang="ko-KR" altLang="en-US" sz="1600"/>
          </a:p>
        </p:txBody>
      </p:sp>
      <p:sp>
        <p:nvSpPr>
          <p:cNvPr id="13" name="TextBox 12"/>
          <p:cNvSpPr txBox="1"/>
          <p:nvPr/>
        </p:nvSpPr>
        <p:spPr>
          <a:xfrm>
            <a:off x="6328734" y="5624122"/>
            <a:ext cx="2786082" cy="58477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ko-KR" sz="1600" smtClean="0"/>
              <a:t>3. </a:t>
            </a:r>
            <a:r>
              <a:rPr lang="ko-KR" altLang="en-US" sz="1600" smtClean="0"/>
              <a:t>선택한 상품의 수량</a:t>
            </a:r>
            <a:r>
              <a:rPr lang="en-US" altLang="ko-KR" sz="1600" smtClean="0"/>
              <a:t>/</a:t>
            </a:r>
            <a:r>
              <a:rPr lang="ko-KR" altLang="en-US" sz="1600" smtClean="0"/>
              <a:t>단가를 입력후 </a:t>
            </a:r>
            <a:r>
              <a:rPr lang="en-US" altLang="ko-KR" sz="1600" smtClean="0">
                <a:solidFill>
                  <a:srgbClr val="FF0000"/>
                </a:solidFill>
              </a:rPr>
              <a:t>Enter</a:t>
            </a:r>
            <a:r>
              <a:rPr lang="ko-KR" altLang="en-US" sz="1600" smtClean="0"/>
              <a:t>를 누르세요</a:t>
            </a:r>
            <a:r>
              <a:rPr lang="en-US" altLang="ko-KR" sz="1600" smtClean="0"/>
              <a:t>.</a:t>
            </a:r>
            <a:endParaRPr lang="ko-KR" altLang="en-US" sz="1600">
              <a:solidFill>
                <a:srgbClr val="FF0000"/>
              </a:solidFill>
            </a:endParaRPr>
          </a:p>
        </p:txBody>
      </p:sp>
      <p:sp>
        <p:nvSpPr>
          <p:cNvPr id="17" name="모서리가 둥근 사각형 설명선 16"/>
          <p:cNvSpPr/>
          <p:nvPr/>
        </p:nvSpPr>
        <p:spPr>
          <a:xfrm>
            <a:off x="6029944" y="2571744"/>
            <a:ext cx="285752" cy="357190"/>
          </a:xfrm>
          <a:prstGeom prst="wedgeRoundRectCallout">
            <a:avLst>
              <a:gd name="adj1" fmla="val -153500"/>
              <a:gd name="adj2" fmla="val 78385"/>
              <a:gd name="adj3" fmla="val 16667"/>
            </a:avLst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mtClean="0">
                <a:solidFill>
                  <a:schemeClr val="tx1"/>
                </a:solidFill>
              </a:rPr>
              <a:t>2</a:t>
            </a:r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18" name="모서리가 둥근 사각형 설명선 17"/>
          <p:cNvSpPr/>
          <p:nvPr/>
        </p:nvSpPr>
        <p:spPr>
          <a:xfrm>
            <a:off x="6043014" y="1857364"/>
            <a:ext cx="285752" cy="357190"/>
          </a:xfrm>
          <a:prstGeom prst="wedgeRoundRectCallout">
            <a:avLst>
              <a:gd name="adj1" fmla="val 517134"/>
              <a:gd name="adj2" fmla="val 89278"/>
              <a:gd name="adj3" fmla="val 16667"/>
            </a:avLst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mtClean="0">
                <a:solidFill>
                  <a:schemeClr val="tx1"/>
                </a:solidFill>
              </a:rPr>
              <a:t>3</a:t>
            </a:r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19" name="모서리가 둥근 직사각형 18"/>
          <p:cNvSpPr/>
          <p:nvPr/>
        </p:nvSpPr>
        <p:spPr>
          <a:xfrm>
            <a:off x="8501090" y="4071942"/>
            <a:ext cx="428628" cy="785818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21" name="직선 화살표 연결선 20"/>
          <p:cNvCxnSpPr/>
          <p:nvPr/>
        </p:nvCxnSpPr>
        <p:spPr>
          <a:xfrm rot="5400000" flipH="1" flipV="1">
            <a:off x="7572396" y="4857760"/>
            <a:ext cx="1214446" cy="928694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3" descr="C:\Users\itelos\Desktop\비즈메카 앱 사용설명서\매입\Screenshot_20210518-16331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28766" y="704628"/>
            <a:ext cx="2652934" cy="486751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pic>
        <p:nvPicPr>
          <p:cNvPr id="11267" name="Picture 3" descr="C:\Users\itelos\Desktop\비즈메카 앱 사용설명서\매입\Screenshot_20210518-16331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76388" y="704628"/>
            <a:ext cx="2652934" cy="486751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pic>
        <p:nvPicPr>
          <p:cNvPr id="11266" name="Picture 2" descr="C:\Users\itelos\Desktop\비즈메카 앱 사용설명서\매입\Screenshot_20210518-16322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2844" y="701922"/>
            <a:ext cx="2643206" cy="487021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sp>
        <p:nvSpPr>
          <p:cNvPr id="2" name="제목 1"/>
          <p:cNvSpPr txBox="1">
            <a:spLocks/>
          </p:cNvSpPr>
          <p:nvPr/>
        </p:nvSpPr>
        <p:spPr>
          <a:xfrm>
            <a:off x="457200" y="98248"/>
            <a:ext cx="8229600" cy="500066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3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7. </a:t>
            </a:r>
            <a:r>
              <a:rPr kumimoji="0" lang="ko-KR" altLang="en-US" sz="3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매입</a:t>
            </a:r>
            <a:r>
              <a:rPr kumimoji="0" lang="en-US" altLang="ko-KR" sz="3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[</a:t>
            </a:r>
            <a:r>
              <a:rPr kumimoji="0" lang="ko-KR" altLang="en-US" sz="3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지불</a:t>
            </a:r>
            <a:r>
              <a:rPr kumimoji="0" lang="en-US" altLang="ko-KR" sz="3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]</a:t>
            </a:r>
            <a:endParaRPr kumimoji="0" lang="ko-KR" altLang="en-US" sz="3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49528" y="5708630"/>
            <a:ext cx="2636522" cy="58477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ko-KR" sz="1600" smtClean="0"/>
              <a:t>1. </a:t>
            </a:r>
            <a:r>
              <a:rPr lang="ko-KR" altLang="en-US" sz="1600" smtClean="0"/>
              <a:t>상품추가가 끝났으면 계산을 누르세요</a:t>
            </a:r>
            <a:r>
              <a:rPr lang="en-US" altLang="ko-KR" sz="1600" smtClean="0"/>
              <a:t>.</a:t>
            </a:r>
            <a:endParaRPr lang="ko-KR" altLang="en-US" sz="1600"/>
          </a:p>
        </p:txBody>
      </p:sp>
      <p:sp>
        <p:nvSpPr>
          <p:cNvPr id="14" name="TextBox 13"/>
          <p:cNvSpPr txBox="1"/>
          <p:nvPr/>
        </p:nvSpPr>
        <p:spPr>
          <a:xfrm>
            <a:off x="3286116" y="5708630"/>
            <a:ext cx="2643206" cy="83099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ko-KR" sz="1600" smtClean="0"/>
              <a:t>2. </a:t>
            </a:r>
            <a:r>
              <a:rPr lang="ko-KR" altLang="en-US" sz="1600" smtClean="0"/>
              <a:t>지불하신 돈을 입력하세요</a:t>
            </a:r>
            <a:r>
              <a:rPr lang="en-US" altLang="ko-KR" sz="1600" smtClean="0"/>
              <a:t>. </a:t>
            </a:r>
            <a:r>
              <a:rPr lang="ko-KR" altLang="en-US" sz="1600" smtClean="0"/>
              <a:t>외상이시면 </a:t>
            </a:r>
            <a:r>
              <a:rPr lang="en-US" altLang="ko-KR" sz="1600" smtClean="0"/>
              <a:t>0</a:t>
            </a:r>
            <a:r>
              <a:rPr lang="ko-KR" altLang="en-US" sz="1600" smtClean="0"/>
              <a:t>원으로 두시면 됩니다</a:t>
            </a:r>
            <a:r>
              <a:rPr lang="en-US" altLang="ko-KR" sz="1600" smtClean="0"/>
              <a:t>.</a:t>
            </a:r>
            <a:endParaRPr lang="ko-KR" altLang="en-US" sz="1600"/>
          </a:p>
        </p:txBody>
      </p:sp>
      <p:sp>
        <p:nvSpPr>
          <p:cNvPr id="16" name="모서리가 둥근 사각형 설명선 15"/>
          <p:cNvSpPr/>
          <p:nvPr/>
        </p:nvSpPr>
        <p:spPr>
          <a:xfrm>
            <a:off x="2821918" y="1861004"/>
            <a:ext cx="357190" cy="357190"/>
          </a:xfrm>
          <a:prstGeom prst="wedgeRoundRectCallout">
            <a:avLst>
              <a:gd name="adj1" fmla="val -333244"/>
              <a:gd name="adj2" fmla="val -49612"/>
              <a:gd name="adj3" fmla="val 16667"/>
            </a:avLst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mtClean="0">
                <a:solidFill>
                  <a:schemeClr val="tx1"/>
                </a:solidFill>
              </a:rPr>
              <a:t>1</a:t>
            </a:r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17" name="모서리가 둥근 사각형 설명선 16"/>
          <p:cNvSpPr/>
          <p:nvPr/>
        </p:nvSpPr>
        <p:spPr>
          <a:xfrm>
            <a:off x="2864172" y="2500306"/>
            <a:ext cx="357190" cy="357190"/>
          </a:xfrm>
          <a:prstGeom prst="wedgeRoundRectCallout">
            <a:avLst>
              <a:gd name="adj1" fmla="val 385731"/>
              <a:gd name="adj2" fmla="val -207568"/>
              <a:gd name="adj3" fmla="val 16667"/>
            </a:avLst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mtClean="0">
                <a:solidFill>
                  <a:schemeClr val="tx1"/>
                </a:solidFill>
              </a:rPr>
              <a:t>2</a:t>
            </a:r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18" name="모서리가 둥근 사각형 설명선 17"/>
          <p:cNvSpPr/>
          <p:nvPr/>
        </p:nvSpPr>
        <p:spPr>
          <a:xfrm>
            <a:off x="5929322" y="2714620"/>
            <a:ext cx="357190" cy="357190"/>
          </a:xfrm>
          <a:prstGeom prst="wedgeRoundRectCallout">
            <a:avLst>
              <a:gd name="adj1" fmla="val 652623"/>
              <a:gd name="adj2" fmla="val -504417"/>
              <a:gd name="adj3" fmla="val 16667"/>
            </a:avLst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mtClean="0">
                <a:solidFill>
                  <a:schemeClr val="tx1"/>
                </a:solidFill>
              </a:rPr>
              <a:t>3</a:t>
            </a:r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6335152" y="5708630"/>
            <a:ext cx="2636522" cy="58477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ko-KR" sz="1600" smtClean="0"/>
              <a:t>3. </a:t>
            </a:r>
            <a:r>
              <a:rPr lang="ko-KR" altLang="en-US" sz="1600" smtClean="0"/>
              <a:t>거래완료를 누르시면 매입거래가 완료 됩니다</a:t>
            </a:r>
            <a:r>
              <a:rPr lang="en-US" altLang="ko-KR" sz="1600" smtClean="0"/>
              <a:t>.</a:t>
            </a:r>
            <a:endParaRPr lang="ko-KR" altLang="en-US" sz="1600"/>
          </a:p>
        </p:txBody>
      </p:sp>
      <p:sp>
        <p:nvSpPr>
          <p:cNvPr id="15" name="모서리가 둥근 직사각형 14"/>
          <p:cNvSpPr/>
          <p:nvPr/>
        </p:nvSpPr>
        <p:spPr>
          <a:xfrm>
            <a:off x="4357686" y="1214422"/>
            <a:ext cx="1571636" cy="1143008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itelos\Desktop\비즈메카 앱 사용설명서\매출.jpg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714349" y="714356"/>
            <a:ext cx="3000396" cy="535785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sp>
        <p:nvSpPr>
          <p:cNvPr id="2" name="제목 1"/>
          <p:cNvSpPr txBox="1">
            <a:spLocks/>
          </p:cNvSpPr>
          <p:nvPr/>
        </p:nvSpPr>
        <p:spPr>
          <a:xfrm>
            <a:off x="457200" y="98248"/>
            <a:ext cx="8229600" cy="500066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3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8. </a:t>
            </a:r>
            <a:r>
              <a:rPr kumimoji="0" lang="ko-KR" altLang="en-US" sz="3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미수금</a:t>
            </a:r>
            <a:r>
              <a:rPr kumimoji="0" lang="en-US" altLang="ko-KR" sz="3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ko-KR" altLang="en-US" sz="3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관리</a:t>
            </a:r>
          </a:p>
        </p:txBody>
      </p:sp>
      <p:sp>
        <p:nvSpPr>
          <p:cNvPr id="9" name="모서리가 둥근 사각형 설명선 8"/>
          <p:cNvSpPr/>
          <p:nvPr/>
        </p:nvSpPr>
        <p:spPr>
          <a:xfrm>
            <a:off x="3929058" y="1285860"/>
            <a:ext cx="357190" cy="357190"/>
          </a:xfrm>
          <a:prstGeom prst="wedgeRoundRectCallout">
            <a:avLst>
              <a:gd name="adj1" fmla="val -148054"/>
              <a:gd name="adj2" fmla="val -93187"/>
              <a:gd name="adj3" fmla="val 16667"/>
            </a:avLst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mtClean="0">
                <a:solidFill>
                  <a:schemeClr val="tx1"/>
                </a:solidFill>
              </a:rPr>
              <a:t>1</a:t>
            </a:r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572000" y="714356"/>
            <a:ext cx="4286280" cy="58477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342900" indent="-342900"/>
            <a:r>
              <a:rPr lang="en-US" altLang="ko-KR" sz="1600" smtClean="0"/>
              <a:t>1.  </a:t>
            </a:r>
            <a:r>
              <a:rPr lang="ko-KR" altLang="en-US" sz="1600" smtClean="0"/>
              <a:t>원하시는 기간을 선택후       를 눌러</a:t>
            </a:r>
            <a:r>
              <a:rPr lang="en-US" altLang="ko-KR" sz="1600" smtClean="0"/>
              <a:t>    </a:t>
            </a:r>
            <a:r>
              <a:rPr lang="ko-KR" altLang="en-US" sz="1600" smtClean="0"/>
              <a:t>검색 합니다</a:t>
            </a:r>
            <a:r>
              <a:rPr lang="en-US" altLang="ko-KR" sz="1600" smtClean="0"/>
              <a:t>. </a:t>
            </a:r>
            <a:endParaRPr lang="ko-KR" altLang="en-US" sz="1600"/>
          </a:p>
        </p:txBody>
      </p:sp>
      <p:sp>
        <p:nvSpPr>
          <p:cNvPr id="11" name="모서리가 둥근 직사각형 10"/>
          <p:cNvSpPr/>
          <p:nvPr/>
        </p:nvSpPr>
        <p:spPr>
          <a:xfrm>
            <a:off x="1142976" y="1214422"/>
            <a:ext cx="2500330" cy="357190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12" name="그림 11" descr="돋보기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72952" y="714356"/>
            <a:ext cx="428628" cy="357190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4572000" y="1500174"/>
            <a:ext cx="4286280" cy="33855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342900" indent="-342900"/>
            <a:r>
              <a:rPr lang="en-US" altLang="ko-KR" sz="1600" smtClean="0"/>
              <a:t>2. </a:t>
            </a:r>
            <a:r>
              <a:rPr lang="ko-KR" altLang="en-US" sz="1600" smtClean="0"/>
              <a:t>표시된 글자를 확대</a:t>
            </a:r>
            <a:r>
              <a:rPr lang="en-US" altLang="ko-KR" sz="1600" smtClean="0"/>
              <a:t>,</a:t>
            </a:r>
            <a:r>
              <a:rPr lang="ko-KR" altLang="en-US" sz="1600" smtClean="0"/>
              <a:t>축소할수 있습니다</a:t>
            </a:r>
            <a:r>
              <a:rPr lang="en-US" altLang="ko-KR" sz="1600" smtClean="0"/>
              <a:t> </a:t>
            </a:r>
            <a:endParaRPr lang="ko-KR" altLang="en-US" sz="1600"/>
          </a:p>
        </p:txBody>
      </p:sp>
      <p:sp>
        <p:nvSpPr>
          <p:cNvPr id="19" name="모서리가 둥근 사각형 설명선 18"/>
          <p:cNvSpPr/>
          <p:nvPr/>
        </p:nvSpPr>
        <p:spPr>
          <a:xfrm>
            <a:off x="4000496" y="5072074"/>
            <a:ext cx="357190" cy="357190"/>
          </a:xfrm>
          <a:prstGeom prst="wedgeRoundRectCallout">
            <a:avLst>
              <a:gd name="adj1" fmla="val -191628"/>
              <a:gd name="adj2" fmla="val 78386"/>
              <a:gd name="adj3" fmla="val 16667"/>
            </a:avLst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mtClean="0">
                <a:solidFill>
                  <a:schemeClr val="tx1"/>
                </a:solidFill>
              </a:rPr>
              <a:t>2</a:t>
            </a:r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20" name="모서리가 둥근 직사각형 19"/>
          <p:cNvSpPr/>
          <p:nvPr/>
        </p:nvSpPr>
        <p:spPr>
          <a:xfrm>
            <a:off x="2633446" y="5490974"/>
            <a:ext cx="1071570" cy="285752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itelos\Desktop\비즈메카 앱 사용설명서\매출.jpg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928661" y="714356"/>
            <a:ext cx="2928959" cy="535785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sp>
        <p:nvSpPr>
          <p:cNvPr id="2" name="제목 1"/>
          <p:cNvSpPr txBox="1">
            <a:spLocks/>
          </p:cNvSpPr>
          <p:nvPr/>
        </p:nvSpPr>
        <p:spPr>
          <a:xfrm>
            <a:off x="457200" y="98248"/>
            <a:ext cx="8229600" cy="500066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3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9. </a:t>
            </a:r>
            <a:r>
              <a:rPr lang="ko-KR" altLang="en-US" sz="3200" smtClean="0">
                <a:latin typeface="+mj-lt"/>
                <a:ea typeface="+mj-ea"/>
                <a:cs typeface="+mj-cs"/>
              </a:rPr>
              <a:t>지출</a:t>
            </a:r>
            <a:r>
              <a:rPr lang="en-US" altLang="ko-KR" sz="3200" smtClean="0">
                <a:latin typeface="+mj-lt"/>
                <a:ea typeface="+mj-ea"/>
                <a:cs typeface="+mj-cs"/>
              </a:rPr>
              <a:t>[</a:t>
            </a:r>
            <a:r>
              <a:rPr lang="ko-KR" altLang="en-US" sz="3200" smtClean="0">
                <a:latin typeface="+mj-lt"/>
                <a:ea typeface="+mj-ea"/>
                <a:cs typeface="+mj-cs"/>
              </a:rPr>
              <a:t>입출금</a:t>
            </a:r>
            <a:r>
              <a:rPr lang="en-US" altLang="ko-KR" sz="3200" smtClean="0">
                <a:latin typeface="+mj-lt"/>
                <a:ea typeface="+mj-ea"/>
                <a:cs typeface="+mj-cs"/>
              </a:rPr>
              <a:t>]</a:t>
            </a:r>
            <a:r>
              <a:rPr kumimoji="0" lang="en-US" altLang="ko-KR" sz="3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ko-KR" altLang="en-US" sz="3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관리</a:t>
            </a:r>
          </a:p>
        </p:txBody>
      </p:sp>
      <p:sp>
        <p:nvSpPr>
          <p:cNvPr id="9" name="모서리가 둥근 사각형 설명선 8"/>
          <p:cNvSpPr/>
          <p:nvPr/>
        </p:nvSpPr>
        <p:spPr>
          <a:xfrm>
            <a:off x="3929058" y="1357298"/>
            <a:ext cx="357190" cy="357190"/>
          </a:xfrm>
          <a:prstGeom prst="wedgeRoundRectCallout">
            <a:avLst>
              <a:gd name="adj1" fmla="val -169841"/>
              <a:gd name="adj2" fmla="val 18472"/>
              <a:gd name="adj3" fmla="val 16667"/>
            </a:avLst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mtClean="0">
                <a:solidFill>
                  <a:schemeClr val="tx1"/>
                </a:solidFill>
              </a:rPr>
              <a:t>1</a:t>
            </a:r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11" name="모서리가 둥근 직사각형 10"/>
          <p:cNvSpPr/>
          <p:nvPr/>
        </p:nvSpPr>
        <p:spPr>
          <a:xfrm>
            <a:off x="1071538" y="1571612"/>
            <a:ext cx="2500330" cy="246840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8" name="TextBox 17"/>
          <p:cNvSpPr txBox="1"/>
          <p:nvPr/>
        </p:nvSpPr>
        <p:spPr>
          <a:xfrm>
            <a:off x="4572000" y="714356"/>
            <a:ext cx="4286280" cy="58477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342900" indent="-342900"/>
            <a:r>
              <a:rPr lang="en-US" altLang="ko-KR" sz="1600" smtClean="0"/>
              <a:t>1. </a:t>
            </a:r>
            <a:r>
              <a:rPr lang="ko-KR" altLang="en-US" sz="1600" smtClean="0"/>
              <a:t>입금 및 출금을 선택하세요</a:t>
            </a:r>
            <a:r>
              <a:rPr lang="en-US" altLang="ko-KR" sz="1600" smtClean="0"/>
              <a:t>.</a:t>
            </a:r>
            <a:r>
              <a:rPr lang="ko-KR" altLang="en-US" sz="1600" smtClean="0"/>
              <a:t> </a:t>
            </a:r>
            <a:r>
              <a:rPr lang="en-US" altLang="ko-KR" sz="1600" smtClean="0"/>
              <a:t>(</a:t>
            </a:r>
            <a:r>
              <a:rPr lang="ko-KR" altLang="en-US" sz="1600" smtClean="0"/>
              <a:t>현금만 받으시면 현금전용을 반드시 선택하세요</a:t>
            </a:r>
            <a:r>
              <a:rPr lang="en-US" altLang="ko-KR" sz="1600" smtClean="0"/>
              <a:t>.)</a:t>
            </a:r>
            <a:endParaRPr lang="ko-KR" altLang="en-US" sz="1600"/>
          </a:p>
        </p:txBody>
      </p:sp>
      <p:sp>
        <p:nvSpPr>
          <p:cNvPr id="13" name="모서리가 둥근 사각형 설명선 12"/>
          <p:cNvSpPr/>
          <p:nvPr/>
        </p:nvSpPr>
        <p:spPr>
          <a:xfrm>
            <a:off x="428596" y="1928802"/>
            <a:ext cx="357190" cy="357190"/>
          </a:xfrm>
          <a:prstGeom prst="wedgeRoundRectCallout">
            <a:avLst>
              <a:gd name="adj1" fmla="val 121561"/>
              <a:gd name="adj2" fmla="val -25102"/>
              <a:gd name="adj3" fmla="val 16667"/>
            </a:avLst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mtClean="0">
                <a:solidFill>
                  <a:schemeClr val="tx1"/>
                </a:solidFill>
              </a:rPr>
              <a:t>2</a:t>
            </a:r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572000" y="1428736"/>
            <a:ext cx="4286280" cy="33855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342900" indent="-342900"/>
            <a:r>
              <a:rPr lang="en-US" altLang="ko-KR" sz="1600" smtClean="0"/>
              <a:t>2. </a:t>
            </a:r>
            <a:r>
              <a:rPr lang="ko-KR" altLang="en-US" sz="1600" smtClean="0"/>
              <a:t>입금 및 출금에 대한 출처를 선택하세요</a:t>
            </a:r>
            <a:r>
              <a:rPr lang="en-US" altLang="ko-KR" sz="1600" smtClean="0"/>
              <a:t>.</a:t>
            </a:r>
            <a:r>
              <a:rPr lang="ko-KR" altLang="en-US" sz="1600" smtClean="0"/>
              <a:t> </a:t>
            </a:r>
            <a:endParaRPr lang="ko-KR" altLang="en-US" sz="1600"/>
          </a:p>
        </p:txBody>
      </p:sp>
      <p:sp>
        <p:nvSpPr>
          <p:cNvPr id="15" name="모서리가 둥근 직사각형 14"/>
          <p:cNvSpPr/>
          <p:nvPr/>
        </p:nvSpPr>
        <p:spPr>
          <a:xfrm>
            <a:off x="928662" y="1857364"/>
            <a:ext cx="2214578" cy="214314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6" name="모서리가 둥근 사각형 설명선 15"/>
          <p:cNvSpPr/>
          <p:nvPr/>
        </p:nvSpPr>
        <p:spPr>
          <a:xfrm>
            <a:off x="428596" y="2357430"/>
            <a:ext cx="357190" cy="357190"/>
          </a:xfrm>
          <a:prstGeom prst="wedgeRoundRectCallout">
            <a:avLst>
              <a:gd name="adj1" fmla="val 121561"/>
              <a:gd name="adj2" fmla="val -25102"/>
              <a:gd name="adj3" fmla="val 16667"/>
            </a:avLst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mtClean="0">
                <a:solidFill>
                  <a:schemeClr val="tx1"/>
                </a:solidFill>
              </a:rPr>
              <a:t>3</a:t>
            </a:r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572000" y="1928802"/>
            <a:ext cx="4286280" cy="58477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342900" indent="-342900"/>
            <a:r>
              <a:rPr lang="en-US" altLang="ko-KR" sz="1600" smtClean="0"/>
              <a:t>3. </a:t>
            </a:r>
            <a:r>
              <a:rPr lang="ko-KR" altLang="en-US" sz="1600" smtClean="0"/>
              <a:t>금액과 은행을 선택후 적요를 적어으세요</a:t>
            </a:r>
            <a:r>
              <a:rPr lang="en-US" altLang="ko-KR" sz="1600" smtClean="0"/>
              <a:t>.</a:t>
            </a:r>
          </a:p>
          <a:p>
            <a:pPr marL="342900" indent="-342900"/>
            <a:r>
              <a:rPr lang="en-US" altLang="ko-KR" sz="1600"/>
              <a:t> </a:t>
            </a:r>
            <a:r>
              <a:rPr lang="en-US" altLang="ko-KR" sz="1600" smtClean="0"/>
              <a:t>   (</a:t>
            </a:r>
            <a:r>
              <a:rPr lang="ko-KR" altLang="en-US" sz="1600" smtClean="0"/>
              <a:t>현금전용은 은행선택을 하지 마세요</a:t>
            </a:r>
            <a:r>
              <a:rPr lang="en-US" altLang="ko-KR" sz="1600" smtClean="0"/>
              <a:t>.)</a:t>
            </a:r>
            <a:r>
              <a:rPr lang="ko-KR" altLang="en-US" sz="1600" smtClean="0"/>
              <a:t> </a:t>
            </a:r>
            <a:endParaRPr lang="ko-KR" altLang="en-US" sz="1600"/>
          </a:p>
        </p:txBody>
      </p:sp>
      <p:sp>
        <p:nvSpPr>
          <p:cNvPr id="21" name="TextBox 20"/>
          <p:cNvSpPr txBox="1"/>
          <p:nvPr/>
        </p:nvSpPr>
        <p:spPr>
          <a:xfrm>
            <a:off x="4572000" y="2643182"/>
            <a:ext cx="4286280" cy="33855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342900" indent="-342900"/>
            <a:r>
              <a:rPr lang="en-US" altLang="ko-KR" sz="1600" smtClean="0"/>
              <a:t>4. </a:t>
            </a:r>
            <a:r>
              <a:rPr lang="ko-KR" altLang="en-US" sz="1600" smtClean="0"/>
              <a:t>버튼을 눌러 저장하세요</a:t>
            </a:r>
            <a:r>
              <a:rPr lang="en-US" altLang="ko-KR" sz="1600" smtClean="0"/>
              <a:t>.</a:t>
            </a:r>
            <a:endParaRPr lang="ko-KR" altLang="en-US" sz="1600"/>
          </a:p>
        </p:txBody>
      </p:sp>
      <p:sp>
        <p:nvSpPr>
          <p:cNvPr id="22" name="모서리가 둥근 직사각형 21"/>
          <p:cNvSpPr/>
          <p:nvPr/>
        </p:nvSpPr>
        <p:spPr>
          <a:xfrm>
            <a:off x="1000100" y="2143116"/>
            <a:ext cx="2786082" cy="500066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3" name="모서리가 둥근 사각형 설명선 22"/>
          <p:cNvSpPr/>
          <p:nvPr/>
        </p:nvSpPr>
        <p:spPr>
          <a:xfrm>
            <a:off x="3929058" y="785794"/>
            <a:ext cx="357190" cy="357190"/>
          </a:xfrm>
          <a:prstGeom prst="wedgeRoundRectCallout">
            <a:avLst>
              <a:gd name="adj1" fmla="val -128990"/>
              <a:gd name="adj2" fmla="val 26642"/>
              <a:gd name="adj3" fmla="val 16667"/>
            </a:avLst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mtClean="0">
                <a:solidFill>
                  <a:schemeClr val="tx1"/>
                </a:solidFill>
              </a:rPr>
              <a:t>4</a:t>
            </a:r>
            <a:endParaRPr lang="ko-KR" altLang="en-US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itelos\Desktop\비즈메카 앱 사용설명서\매출.jpg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642910" y="714356"/>
            <a:ext cx="3143272" cy="535785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sp>
        <p:nvSpPr>
          <p:cNvPr id="2" name="제목 1"/>
          <p:cNvSpPr txBox="1">
            <a:spLocks/>
          </p:cNvSpPr>
          <p:nvPr/>
        </p:nvSpPr>
        <p:spPr>
          <a:xfrm>
            <a:off x="457200" y="98248"/>
            <a:ext cx="8229600" cy="500066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3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10. </a:t>
            </a:r>
            <a:r>
              <a:rPr kumimoji="0" lang="ko-KR" altLang="en-US" sz="3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실적</a:t>
            </a:r>
            <a:r>
              <a:rPr kumimoji="0" lang="en-US" altLang="ko-KR" sz="3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ko-KR" altLang="en-US" sz="3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관리</a:t>
            </a:r>
          </a:p>
        </p:txBody>
      </p:sp>
      <p:sp>
        <p:nvSpPr>
          <p:cNvPr id="9" name="모서리가 둥근 사각형 설명선 8"/>
          <p:cNvSpPr/>
          <p:nvPr/>
        </p:nvSpPr>
        <p:spPr>
          <a:xfrm>
            <a:off x="3929058" y="1285860"/>
            <a:ext cx="357190" cy="357190"/>
          </a:xfrm>
          <a:prstGeom prst="wedgeRoundRectCallout">
            <a:avLst>
              <a:gd name="adj1" fmla="val -148054"/>
              <a:gd name="adj2" fmla="val -93187"/>
              <a:gd name="adj3" fmla="val 16667"/>
            </a:avLst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mtClean="0">
                <a:solidFill>
                  <a:schemeClr val="tx1"/>
                </a:solidFill>
              </a:rPr>
              <a:t>1</a:t>
            </a:r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572000" y="714356"/>
            <a:ext cx="4286280" cy="58477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342900" indent="-342900"/>
            <a:r>
              <a:rPr lang="en-US" altLang="ko-KR" sz="1600" smtClean="0"/>
              <a:t>1.  </a:t>
            </a:r>
            <a:r>
              <a:rPr lang="ko-KR" altLang="en-US" sz="1600" smtClean="0"/>
              <a:t>원하시는 기간을 선택후       를 눌러</a:t>
            </a:r>
            <a:r>
              <a:rPr lang="en-US" altLang="ko-KR" sz="1600" smtClean="0"/>
              <a:t>    </a:t>
            </a:r>
            <a:r>
              <a:rPr lang="ko-KR" altLang="en-US" sz="1600" smtClean="0"/>
              <a:t>검색 합니다</a:t>
            </a:r>
            <a:r>
              <a:rPr lang="en-US" altLang="ko-KR" sz="1600" smtClean="0"/>
              <a:t>. </a:t>
            </a:r>
            <a:endParaRPr lang="ko-KR" altLang="en-US" sz="1600"/>
          </a:p>
        </p:txBody>
      </p:sp>
      <p:sp>
        <p:nvSpPr>
          <p:cNvPr id="11" name="모서리가 둥근 직사각형 10"/>
          <p:cNvSpPr/>
          <p:nvPr/>
        </p:nvSpPr>
        <p:spPr>
          <a:xfrm>
            <a:off x="1142976" y="1214422"/>
            <a:ext cx="2500330" cy="357190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12" name="그림 11" descr="돋보기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72952" y="714356"/>
            <a:ext cx="428628" cy="357190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4572000" y="1500174"/>
            <a:ext cx="4286280" cy="33855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342900" indent="-342900"/>
            <a:r>
              <a:rPr lang="en-US" altLang="ko-KR" sz="1600" smtClean="0"/>
              <a:t>2. </a:t>
            </a:r>
            <a:r>
              <a:rPr lang="ko-KR" altLang="en-US" sz="1600" smtClean="0"/>
              <a:t>표시된 글자를 확대</a:t>
            </a:r>
            <a:r>
              <a:rPr lang="en-US" altLang="ko-KR" sz="1600" smtClean="0"/>
              <a:t>,</a:t>
            </a:r>
            <a:r>
              <a:rPr lang="ko-KR" altLang="en-US" sz="1600" smtClean="0"/>
              <a:t>축소할수 있습니다</a:t>
            </a:r>
            <a:r>
              <a:rPr lang="en-US" altLang="ko-KR" sz="1600" smtClean="0"/>
              <a:t> </a:t>
            </a:r>
            <a:endParaRPr lang="ko-KR" altLang="en-US" sz="1600"/>
          </a:p>
        </p:txBody>
      </p:sp>
      <p:sp>
        <p:nvSpPr>
          <p:cNvPr id="19" name="모서리가 둥근 사각형 설명선 18"/>
          <p:cNvSpPr/>
          <p:nvPr/>
        </p:nvSpPr>
        <p:spPr>
          <a:xfrm>
            <a:off x="4000496" y="5072074"/>
            <a:ext cx="357190" cy="357190"/>
          </a:xfrm>
          <a:prstGeom prst="wedgeRoundRectCallout">
            <a:avLst>
              <a:gd name="adj1" fmla="val -191628"/>
              <a:gd name="adj2" fmla="val 78386"/>
              <a:gd name="adj3" fmla="val 16667"/>
            </a:avLst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mtClean="0">
                <a:solidFill>
                  <a:schemeClr val="tx1"/>
                </a:solidFill>
              </a:rPr>
              <a:t>2</a:t>
            </a:r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20" name="모서리가 둥근 직사각형 19"/>
          <p:cNvSpPr/>
          <p:nvPr/>
        </p:nvSpPr>
        <p:spPr>
          <a:xfrm>
            <a:off x="2633446" y="5490974"/>
            <a:ext cx="1071570" cy="285752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itelos\Desktop\비즈메카 앱 사용설명서\매출.jpg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500034" y="701435"/>
            <a:ext cx="3286148" cy="422776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sp>
        <p:nvSpPr>
          <p:cNvPr id="2" name="제목 1"/>
          <p:cNvSpPr txBox="1">
            <a:spLocks/>
          </p:cNvSpPr>
          <p:nvPr/>
        </p:nvSpPr>
        <p:spPr>
          <a:xfrm>
            <a:off x="457200" y="98248"/>
            <a:ext cx="8229600" cy="500066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3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11. </a:t>
            </a:r>
            <a:r>
              <a:rPr kumimoji="0" lang="ko-KR" altLang="en-US" sz="3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상품</a:t>
            </a:r>
            <a:r>
              <a:rPr kumimoji="0" lang="en-US" altLang="ko-KR" sz="3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ko-KR" altLang="en-US" sz="3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관리</a:t>
            </a:r>
          </a:p>
        </p:txBody>
      </p:sp>
      <p:sp>
        <p:nvSpPr>
          <p:cNvPr id="9" name="모서리가 둥근 사각형 설명선 8"/>
          <p:cNvSpPr/>
          <p:nvPr/>
        </p:nvSpPr>
        <p:spPr>
          <a:xfrm>
            <a:off x="3929058" y="1285860"/>
            <a:ext cx="357190" cy="357190"/>
          </a:xfrm>
          <a:prstGeom prst="wedgeRoundRectCallout">
            <a:avLst>
              <a:gd name="adj1" fmla="val -142607"/>
              <a:gd name="adj2" fmla="val -46890"/>
              <a:gd name="adj3" fmla="val 16667"/>
            </a:avLst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mtClean="0">
                <a:solidFill>
                  <a:schemeClr val="tx1"/>
                </a:solidFill>
              </a:rPr>
              <a:t>1</a:t>
            </a:r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00034" y="5286388"/>
            <a:ext cx="3286148" cy="58477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ko-KR" sz="1600" smtClean="0"/>
              <a:t>1. </a:t>
            </a:r>
            <a:r>
              <a:rPr lang="ko-KR" altLang="en-US" sz="1600" smtClean="0"/>
              <a:t>상품을 입력후 검색을 눌러 조회하세요</a:t>
            </a:r>
            <a:r>
              <a:rPr lang="en-US" altLang="ko-KR" sz="1600" smtClean="0"/>
              <a:t>.</a:t>
            </a:r>
            <a:endParaRPr lang="ko-KR" altLang="en-US" sz="1600"/>
          </a:p>
        </p:txBody>
      </p:sp>
      <p:sp>
        <p:nvSpPr>
          <p:cNvPr id="15" name="모서리가 둥근 직사각형 14"/>
          <p:cNvSpPr/>
          <p:nvPr/>
        </p:nvSpPr>
        <p:spPr>
          <a:xfrm>
            <a:off x="1714480" y="1142984"/>
            <a:ext cx="1928826" cy="285752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12290" name="Picture 2" descr="C:\Users\itelos\Desktop\비즈메카 앱 사용설명서\상품\Screenshot_20210518-171138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14942" y="714356"/>
            <a:ext cx="3286148" cy="427163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sp>
        <p:nvSpPr>
          <p:cNvPr id="16" name="모서리가 둥근 사각형 설명선 15"/>
          <p:cNvSpPr/>
          <p:nvPr/>
        </p:nvSpPr>
        <p:spPr>
          <a:xfrm>
            <a:off x="4714876" y="1285860"/>
            <a:ext cx="357190" cy="357190"/>
          </a:xfrm>
          <a:prstGeom prst="wedgeRoundRectCallout">
            <a:avLst>
              <a:gd name="adj1" fmla="val 113391"/>
              <a:gd name="adj2" fmla="val -46890"/>
              <a:gd name="adj3" fmla="val 16667"/>
            </a:avLst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mtClean="0">
                <a:solidFill>
                  <a:schemeClr val="tx1"/>
                </a:solidFill>
              </a:rPr>
              <a:t>2</a:t>
            </a:r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214942" y="5286388"/>
            <a:ext cx="3286148" cy="107721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ko-KR" sz="1600" smtClean="0"/>
              <a:t>2. </a:t>
            </a:r>
            <a:r>
              <a:rPr lang="ko-KR" altLang="en-US" sz="1600" smtClean="0"/>
              <a:t>없는 상품을 등록하실경우 해당 버튼을 눌러 신규등록을 하실수 있습니다</a:t>
            </a:r>
            <a:r>
              <a:rPr lang="en-US" altLang="ko-KR" sz="1600" smtClean="0"/>
              <a:t>. </a:t>
            </a:r>
            <a:r>
              <a:rPr lang="ko-KR" altLang="en-US" sz="1600" smtClean="0"/>
              <a:t>품번</a:t>
            </a:r>
            <a:r>
              <a:rPr lang="en-US" altLang="ko-KR" sz="1600" smtClean="0"/>
              <a:t>,</a:t>
            </a:r>
            <a:r>
              <a:rPr lang="ko-KR" altLang="en-US" sz="1600" smtClean="0"/>
              <a:t>품명</a:t>
            </a:r>
            <a:r>
              <a:rPr lang="en-US" altLang="ko-KR" sz="1600" smtClean="0"/>
              <a:t>,</a:t>
            </a:r>
            <a:r>
              <a:rPr lang="ko-KR" altLang="en-US" sz="1600" smtClean="0"/>
              <a:t>규격</a:t>
            </a:r>
            <a:r>
              <a:rPr lang="en-US" altLang="ko-KR" sz="1600" smtClean="0"/>
              <a:t>,</a:t>
            </a:r>
            <a:r>
              <a:rPr lang="ko-KR" altLang="en-US" sz="1600" smtClean="0"/>
              <a:t>코드를 넣고 저장을 누르세요</a:t>
            </a:r>
            <a:r>
              <a:rPr lang="en-US" altLang="ko-KR" sz="1600" smtClean="0"/>
              <a:t>.</a:t>
            </a:r>
            <a:r>
              <a:rPr lang="ko-KR" altLang="en-US" sz="1600" smtClean="0"/>
              <a:t> </a:t>
            </a:r>
            <a:endParaRPr lang="ko-KR" altLang="en-US" sz="1600"/>
          </a:p>
        </p:txBody>
      </p:sp>
      <p:sp>
        <p:nvSpPr>
          <p:cNvPr id="21" name="모서리가 둥근 직사각형 20"/>
          <p:cNvSpPr/>
          <p:nvPr/>
        </p:nvSpPr>
        <p:spPr>
          <a:xfrm>
            <a:off x="5286380" y="1142984"/>
            <a:ext cx="357190" cy="285752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2"/>
          <p:cNvSpPr txBox="1">
            <a:spLocks noGrp="1"/>
          </p:cNvSpPr>
          <p:nvPr>
            <p:ph type="subTitle" idx="1"/>
          </p:nvPr>
        </p:nvSpPr>
        <p:spPr>
          <a:xfrm>
            <a:off x="311700" y="1137233"/>
            <a:ext cx="8520600" cy="105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625" tIns="90625" rIns="90625" bIns="90625" anchor="t" anchorCtr="0">
            <a:norm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ko"/>
              <a:t>목록</a:t>
            </a:r>
            <a:endParaRPr/>
          </a:p>
        </p:txBody>
      </p:sp>
      <p:sp>
        <p:nvSpPr>
          <p:cNvPr id="62" name="Google Shape;62;p2"/>
          <p:cNvSpPr txBox="1">
            <a:spLocks noGrp="1"/>
          </p:cNvSpPr>
          <p:nvPr>
            <p:ph type="subTitle" idx="1"/>
          </p:nvPr>
        </p:nvSpPr>
        <p:spPr>
          <a:xfrm>
            <a:off x="464100" y="2840033"/>
            <a:ext cx="4135800" cy="348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625" tIns="90625" rIns="90625" bIns="90625" anchor="t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ko" sz="1600">
                <a:solidFill>
                  <a:srgbClr val="000000"/>
                </a:solidFill>
                <a:latin typeface="Gulim"/>
                <a:ea typeface="Gulim"/>
                <a:cs typeface="Gulim"/>
                <a:sym typeface="Gulim"/>
              </a:rPr>
              <a:t>1. </a:t>
            </a:r>
            <a:r>
              <a:rPr lang="ko-KR" altLang="en-US" sz="1600" smtClean="0">
                <a:solidFill>
                  <a:srgbClr val="000000"/>
                </a:solidFill>
                <a:latin typeface="Gulim"/>
                <a:ea typeface="Gulim"/>
                <a:cs typeface="Gulim"/>
                <a:sym typeface="Gulim"/>
              </a:rPr>
              <a:t>로그</a:t>
            </a:r>
            <a:r>
              <a:rPr lang="ko-KR" altLang="en-US" sz="1600">
                <a:solidFill>
                  <a:srgbClr val="000000"/>
                </a:solidFill>
                <a:latin typeface="Gulim"/>
                <a:ea typeface="Gulim"/>
                <a:cs typeface="Gulim"/>
                <a:sym typeface="Gulim"/>
              </a:rPr>
              <a:t>인</a:t>
            </a:r>
            <a:r>
              <a:rPr lang="ko" sz="1600">
                <a:solidFill>
                  <a:srgbClr val="000000"/>
                </a:solidFill>
                <a:latin typeface="Gulim"/>
                <a:ea typeface="Gulim"/>
                <a:cs typeface="Gulim"/>
                <a:sym typeface="Gulim"/>
              </a:rPr>
              <a:t>     </a:t>
            </a:r>
            <a:r>
              <a:rPr lang="en-US" altLang="ko" sz="1600" smtClean="0">
                <a:solidFill>
                  <a:srgbClr val="000000"/>
                </a:solidFill>
                <a:latin typeface="Gulim"/>
                <a:ea typeface="Gulim"/>
                <a:cs typeface="Gulim"/>
                <a:sym typeface="Gulim"/>
              </a:rPr>
              <a:t>--</a:t>
            </a:r>
            <a:r>
              <a:rPr lang="ko" sz="1600" smtClean="0">
                <a:solidFill>
                  <a:schemeClr val="dk1"/>
                </a:solidFill>
                <a:latin typeface="Gulim"/>
                <a:ea typeface="Gulim"/>
                <a:cs typeface="Gulim"/>
                <a:sym typeface="Gulim"/>
              </a:rPr>
              <a:t>------</a:t>
            </a:r>
            <a:r>
              <a:rPr lang="ko" sz="1600" smtClean="0">
                <a:solidFill>
                  <a:srgbClr val="000000"/>
                </a:solidFill>
                <a:latin typeface="Gulim"/>
                <a:ea typeface="Gulim"/>
                <a:cs typeface="Gulim"/>
                <a:sym typeface="Gulim"/>
              </a:rPr>
              <a:t>----------</a:t>
            </a:r>
            <a:r>
              <a:rPr lang="ko" sz="1600">
                <a:solidFill>
                  <a:srgbClr val="000000"/>
                </a:solidFill>
                <a:latin typeface="Gulim"/>
                <a:ea typeface="Gulim"/>
                <a:cs typeface="Gulim"/>
                <a:sym typeface="Gulim"/>
              </a:rPr>
              <a:t>3P</a:t>
            </a:r>
            <a:endParaRPr sz="1600">
              <a:solidFill>
                <a:srgbClr val="000000"/>
              </a:solidFill>
              <a:latin typeface="Gulim"/>
              <a:ea typeface="Gulim"/>
              <a:cs typeface="Gulim"/>
              <a:sym typeface="Gulim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ko" sz="1600">
                <a:solidFill>
                  <a:srgbClr val="000000"/>
                </a:solidFill>
                <a:latin typeface="Gulim"/>
                <a:ea typeface="Gulim"/>
                <a:cs typeface="Gulim"/>
                <a:sym typeface="Gulim"/>
              </a:rPr>
              <a:t>2. </a:t>
            </a:r>
            <a:r>
              <a:rPr lang="ko-KR" altLang="en-US" sz="1600" smtClean="0">
                <a:solidFill>
                  <a:srgbClr val="000000"/>
                </a:solidFill>
                <a:latin typeface="Gulim"/>
                <a:ea typeface="Gulim"/>
                <a:cs typeface="Gulim"/>
                <a:sym typeface="Gulim"/>
              </a:rPr>
              <a:t>메</a:t>
            </a:r>
            <a:r>
              <a:rPr lang="ko-KR" altLang="en-US" sz="1600">
                <a:solidFill>
                  <a:srgbClr val="000000"/>
                </a:solidFill>
                <a:latin typeface="Gulim"/>
                <a:ea typeface="Gulim"/>
                <a:cs typeface="Gulim"/>
                <a:sym typeface="Gulim"/>
              </a:rPr>
              <a:t>인</a:t>
            </a:r>
            <a:r>
              <a:rPr lang="ko" sz="1600">
                <a:solidFill>
                  <a:srgbClr val="000000"/>
                </a:solidFill>
                <a:latin typeface="Gulim"/>
                <a:ea typeface="Gulim"/>
                <a:cs typeface="Gulim"/>
                <a:sym typeface="Gulim"/>
              </a:rPr>
              <a:t>       </a:t>
            </a:r>
            <a:r>
              <a:rPr lang="en-US" altLang="ko" sz="1600" smtClean="0">
                <a:solidFill>
                  <a:srgbClr val="000000"/>
                </a:solidFill>
                <a:latin typeface="Gulim"/>
                <a:ea typeface="Gulim"/>
                <a:cs typeface="Gulim"/>
                <a:sym typeface="Gulim"/>
              </a:rPr>
              <a:t>------</a:t>
            </a:r>
            <a:r>
              <a:rPr lang="ko" sz="1600" smtClean="0">
                <a:solidFill>
                  <a:schemeClr val="dk1"/>
                </a:solidFill>
                <a:latin typeface="Gulim"/>
                <a:ea typeface="Gulim"/>
                <a:cs typeface="Gulim"/>
                <a:sym typeface="Gulim"/>
              </a:rPr>
              <a:t>------</a:t>
            </a:r>
            <a:r>
              <a:rPr lang="ko" sz="1600" smtClean="0">
                <a:solidFill>
                  <a:srgbClr val="000000"/>
                </a:solidFill>
                <a:latin typeface="Gulim"/>
                <a:ea typeface="Gulim"/>
                <a:cs typeface="Gulim"/>
                <a:sym typeface="Gulim"/>
              </a:rPr>
              <a:t>------</a:t>
            </a:r>
            <a:r>
              <a:rPr lang="ko" sz="1600">
                <a:solidFill>
                  <a:srgbClr val="000000"/>
                </a:solidFill>
                <a:latin typeface="Gulim"/>
                <a:ea typeface="Gulim"/>
                <a:cs typeface="Gulim"/>
                <a:sym typeface="Gulim"/>
              </a:rPr>
              <a:t>4P</a:t>
            </a:r>
            <a:endParaRPr sz="1600">
              <a:solidFill>
                <a:srgbClr val="000000"/>
              </a:solidFill>
              <a:latin typeface="Gulim"/>
              <a:ea typeface="Gulim"/>
              <a:cs typeface="Gulim"/>
              <a:sym typeface="Gulim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ko" sz="1600">
                <a:solidFill>
                  <a:srgbClr val="000000"/>
                </a:solidFill>
                <a:latin typeface="Gulim"/>
                <a:ea typeface="Gulim"/>
                <a:cs typeface="Gulim"/>
                <a:sym typeface="Gulim"/>
              </a:rPr>
              <a:t>3. </a:t>
            </a:r>
            <a:r>
              <a:rPr lang="ko-KR" altLang="en-US" sz="1600" smtClean="0">
                <a:solidFill>
                  <a:srgbClr val="000000"/>
                </a:solidFill>
                <a:latin typeface="Gulim"/>
                <a:ea typeface="Gulim"/>
                <a:cs typeface="Gulim"/>
                <a:sym typeface="Gulim"/>
              </a:rPr>
              <a:t>블루투스 프린터 연결</a:t>
            </a:r>
            <a:r>
              <a:rPr lang="ko" sz="1600">
                <a:solidFill>
                  <a:srgbClr val="000000"/>
                </a:solidFill>
                <a:latin typeface="Gulim"/>
                <a:ea typeface="Gulim"/>
                <a:cs typeface="Gulim"/>
                <a:sym typeface="Gulim"/>
              </a:rPr>
              <a:t>  </a:t>
            </a:r>
            <a:r>
              <a:rPr lang="ko" sz="1600" smtClean="0">
                <a:solidFill>
                  <a:srgbClr val="000000"/>
                </a:solidFill>
                <a:latin typeface="Gulim"/>
                <a:ea typeface="Gulim"/>
                <a:cs typeface="Gulim"/>
                <a:sym typeface="Gulim"/>
              </a:rPr>
              <a:t> </a:t>
            </a:r>
            <a:r>
              <a:rPr lang="ko" sz="1600">
                <a:solidFill>
                  <a:schemeClr val="dk1"/>
                </a:solidFill>
                <a:latin typeface="Gulim"/>
                <a:ea typeface="Gulim"/>
                <a:cs typeface="Gulim"/>
                <a:sym typeface="Gulim"/>
              </a:rPr>
              <a:t>------</a:t>
            </a:r>
            <a:r>
              <a:rPr lang="ko" sz="1600">
                <a:solidFill>
                  <a:srgbClr val="000000"/>
                </a:solidFill>
                <a:latin typeface="Gulim"/>
                <a:ea typeface="Gulim"/>
                <a:cs typeface="Gulim"/>
                <a:sym typeface="Gulim"/>
              </a:rPr>
              <a:t>--5P</a:t>
            </a:r>
            <a:endParaRPr sz="1600">
              <a:solidFill>
                <a:srgbClr val="000000"/>
              </a:solidFill>
              <a:latin typeface="Gulim"/>
              <a:ea typeface="Gulim"/>
              <a:cs typeface="Gulim"/>
              <a:sym typeface="Gulim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ko" sz="1600">
                <a:solidFill>
                  <a:srgbClr val="000000"/>
                </a:solidFill>
                <a:latin typeface="Gulim"/>
                <a:ea typeface="Gulim"/>
                <a:cs typeface="Gulim"/>
                <a:sym typeface="Gulim"/>
              </a:rPr>
              <a:t>4. </a:t>
            </a:r>
            <a:r>
              <a:rPr lang="ko-KR" altLang="en-US" sz="1600" smtClean="0">
                <a:solidFill>
                  <a:srgbClr val="000000"/>
                </a:solidFill>
                <a:latin typeface="Gulim"/>
                <a:ea typeface="Gulim"/>
                <a:cs typeface="Gulim"/>
                <a:sym typeface="Gulim"/>
              </a:rPr>
              <a:t>일일 매출 관리</a:t>
            </a:r>
            <a:r>
              <a:rPr lang="ko" sz="1600">
                <a:solidFill>
                  <a:srgbClr val="000000"/>
                </a:solidFill>
                <a:latin typeface="Gulim"/>
                <a:ea typeface="Gulim"/>
                <a:cs typeface="Gulim"/>
                <a:sym typeface="Gulim"/>
              </a:rPr>
              <a:t>  </a:t>
            </a:r>
            <a:r>
              <a:rPr lang="en-US" altLang="ko" sz="1600" smtClean="0">
                <a:solidFill>
                  <a:srgbClr val="000000"/>
                </a:solidFill>
                <a:latin typeface="Gulim"/>
                <a:ea typeface="Gulim"/>
                <a:cs typeface="Gulim"/>
                <a:sym typeface="Gulim"/>
              </a:rPr>
              <a:t>  -----</a:t>
            </a:r>
            <a:r>
              <a:rPr lang="ko" sz="1600" smtClean="0">
                <a:solidFill>
                  <a:schemeClr val="dk1"/>
                </a:solidFill>
                <a:latin typeface="Gulim"/>
                <a:ea typeface="Gulim"/>
                <a:cs typeface="Gulim"/>
                <a:sym typeface="Gulim"/>
              </a:rPr>
              <a:t>------</a:t>
            </a:r>
            <a:r>
              <a:rPr lang="ko" sz="1600" smtClean="0">
                <a:solidFill>
                  <a:srgbClr val="000000"/>
                </a:solidFill>
                <a:latin typeface="Gulim"/>
                <a:ea typeface="Gulim"/>
                <a:cs typeface="Gulim"/>
                <a:sym typeface="Gulim"/>
              </a:rPr>
              <a:t>-</a:t>
            </a:r>
            <a:r>
              <a:rPr lang="en-US" altLang="ko" sz="1600" smtClean="0">
                <a:solidFill>
                  <a:srgbClr val="000000"/>
                </a:solidFill>
                <a:latin typeface="Gulim"/>
                <a:ea typeface="Gulim"/>
                <a:cs typeface="Gulim"/>
                <a:sym typeface="Gulim"/>
              </a:rPr>
              <a:t>7</a:t>
            </a:r>
            <a:r>
              <a:rPr lang="ko" sz="1600" smtClean="0">
                <a:solidFill>
                  <a:srgbClr val="000000"/>
                </a:solidFill>
                <a:latin typeface="Gulim"/>
                <a:ea typeface="Gulim"/>
                <a:cs typeface="Gulim"/>
                <a:sym typeface="Gulim"/>
              </a:rPr>
              <a:t>P</a:t>
            </a:r>
            <a:endParaRPr sz="1600">
              <a:solidFill>
                <a:srgbClr val="000000"/>
              </a:solidFill>
              <a:latin typeface="Gulim"/>
              <a:ea typeface="Gulim"/>
              <a:cs typeface="Gulim"/>
              <a:sym typeface="Gulim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ko" sz="1600">
                <a:solidFill>
                  <a:srgbClr val="000000"/>
                </a:solidFill>
                <a:latin typeface="Gulim"/>
                <a:ea typeface="Gulim"/>
                <a:cs typeface="Gulim"/>
                <a:sym typeface="Gulim"/>
              </a:rPr>
              <a:t>5. </a:t>
            </a:r>
            <a:r>
              <a:rPr lang="ko-KR" altLang="en-US" sz="1600" smtClean="0">
                <a:solidFill>
                  <a:srgbClr val="000000"/>
                </a:solidFill>
                <a:latin typeface="Gulim"/>
                <a:ea typeface="Gulim"/>
                <a:cs typeface="Gulim"/>
                <a:sym typeface="Gulim"/>
              </a:rPr>
              <a:t>매출</a:t>
            </a:r>
            <a:r>
              <a:rPr lang="en-US" altLang="ko-KR" sz="1600" smtClean="0">
                <a:solidFill>
                  <a:srgbClr val="000000"/>
                </a:solidFill>
                <a:latin typeface="Gulim"/>
                <a:ea typeface="Gulim"/>
                <a:cs typeface="Gulim"/>
                <a:sym typeface="Gulim"/>
              </a:rPr>
              <a:t>[</a:t>
            </a:r>
            <a:r>
              <a:rPr lang="ko-KR" altLang="en-US" sz="1600" smtClean="0">
                <a:solidFill>
                  <a:srgbClr val="000000"/>
                </a:solidFill>
                <a:latin typeface="Gulim"/>
                <a:ea typeface="Gulim"/>
                <a:cs typeface="Gulim"/>
                <a:sym typeface="Gulim"/>
              </a:rPr>
              <a:t>수금</a:t>
            </a:r>
            <a:r>
              <a:rPr lang="en-US" altLang="ko-KR" sz="1600" smtClean="0">
                <a:solidFill>
                  <a:srgbClr val="000000"/>
                </a:solidFill>
                <a:latin typeface="Gulim"/>
                <a:ea typeface="Gulim"/>
                <a:cs typeface="Gulim"/>
                <a:sym typeface="Gulim"/>
              </a:rPr>
              <a:t>]</a:t>
            </a:r>
            <a:r>
              <a:rPr lang="ko" sz="1600">
                <a:solidFill>
                  <a:srgbClr val="000000"/>
                </a:solidFill>
                <a:latin typeface="Gulim"/>
                <a:ea typeface="Gulim"/>
                <a:cs typeface="Gulim"/>
                <a:sym typeface="Gulim"/>
              </a:rPr>
              <a:t>     </a:t>
            </a:r>
            <a:r>
              <a:rPr lang="en-US" altLang="ko" sz="1600" smtClean="0">
                <a:solidFill>
                  <a:srgbClr val="000000"/>
                </a:solidFill>
                <a:latin typeface="Gulim"/>
                <a:ea typeface="Gulim"/>
                <a:cs typeface="Gulim"/>
                <a:sym typeface="Gulim"/>
              </a:rPr>
              <a:t>   </a:t>
            </a:r>
            <a:r>
              <a:rPr lang="ko" sz="1600" smtClean="0">
                <a:solidFill>
                  <a:schemeClr val="dk1"/>
                </a:solidFill>
                <a:latin typeface="Gulim"/>
                <a:ea typeface="Gulim"/>
                <a:cs typeface="Gulim"/>
                <a:sym typeface="Gulim"/>
              </a:rPr>
              <a:t>------</a:t>
            </a:r>
            <a:r>
              <a:rPr lang="ko" sz="1600" smtClean="0">
                <a:solidFill>
                  <a:srgbClr val="000000"/>
                </a:solidFill>
                <a:latin typeface="Gulim"/>
                <a:ea typeface="Gulim"/>
                <a:cs typeface="Gulim"/>
                <a:sym typeface="Gulim"/>
              </a:rPr>
              <a:t>------</a:t>
            </a:r>
            <a:r>
              <a:rPr lang="en-US" altLang="ko" sz="1600" smtClean="0">
                <a:solidFill>
                  <a:srgbClr val="000000"/>
                </a:solidFill>
                <a:latin typeface="Gulim"/>
                <a:ea typeface="Gulim"/>
                <a:cs typeface="Gulim"/>
                <a:sym typeface="Gulim"/>
              </a:rPr>
              <a:t>9</a:t>
            </a:r>
            <a:r>
              <a:rPr lang="ko" sz="1600" smtClean="0">
                <a:solidFill>
                  <a:srgbClr val="000000"/>
                </a:solidFill>
                <a:latin typeface="Gulim"/>
                <a:ea typeface="Gulim"/>
                <a:cs typeface="Gulim"/>
                <a:sym typeface="Gulim"/>
              </a:rPr>
              <a:t>P</a:t>
            </a:r>
            <a:endParaRPr sz="1600">
              <a:solidFill>
                <a:srgbClr val="000000"/>
              </a:solidFill>
              <a:latin typeface="Gulim"/>
              <a:ea typeface="Gulim"/>
              <a:cs typeface="Gulim"/>
              <a:sym typeface="Gulim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ko" sz="1600">
                <a:solidFill>
                  <a:srgbClr val="000000"/>
                </a:solidFill>
                <a:latin typeface="Gulim"/>
                <a:ea typeface="Gulim"/>
                <a:cs typeface="Gulim"/>
                <a:sym typeface="Gulim"/>
              </a:rPr>
              <a:t>6. </a:t>
            </a:r>
            <a:r>
              <a:rPr lang="ko-KR" altLang="en-US" sz="1600" smtClean="0">
                <a:solidFill>
                  <a:srgbClr val="000000"/>
                </a:solidFill>
                <a:latin typeface="Gulim"/>
                <a:ea typeface="Gulim"/>
                <a:cs typeface="Gulim"/>
                <a:sym typeface="Gulim"/>
              </a:rPr>
              <a:t>일일 매입 관리    </a:t>
            </a:r>
            <a:r>
              <a:rPr lang="ko" sz="1600" smtClean="0">
                <a:solidFill>
                  <a:schemeClr val="dk1"/>
                </a:solidFill>
                <a:latin typeface="Gulim"/>
                <a:ea typeface="Gulim"/>
                <a:cs typeface="Gulim"/>
                <a:sym typeface="Gulim"/>
              </a:rPr>
              <a:t>--</a:t>
            </a:r>
            <a:r>
              <a:rPr lang="ko" sz="1600" smtClean="0">
                <a:solidFill>
                  <a:srgbClr val="000000"/>
                </a:solidFill>
                <a:latin typeface="Gulim"/>
                <a:ea typeface="Gulim"/>
                <a:cs typeface="Gulim"/>
                <a:sym typeface="Gulim"/>
              </a:rPr>
              <a:t>-------- </a:t>
            </a:r>
            <a:r>
              <a:rPr lang="en-US" altLang="ko" sz="1600" smtClean="0">
                <a:solidFill>
                  <a:srgbClr val="000000"/>
                </a:solidFill>
                <a:latin typeface="Gulim"/>
                <a:ea typeface="Gulim"/>
                <a:cs typeface="Gulim"/>
                <a:sym typeface="Gulim"/>
              </a:rPr>
              <a:t>12</a:t>
            </a:r>
            <a:r>
              <a:rPr lang="ko" sz="1600" smtClean="0">
                <a:solidFill>
                  <a:srgbClr val="000000"/>
                </a:solidFill>
                <a:latin typeface="Gulim"/>
                <a:ea typeface="Gulim"/>
                <a:cs typeface="Gulim"/>
                <a:sym typeface="Gulim"/>
              </a:rPr>
              <a:t>P</a:t>
            </a:r>
            <a:endParaRPr sz="1600">
              <a:solidFill>
                <a:srgbClr val="000000"/>
              </a:solidFill>
              <a:latin typeface="Gulim"/>
              <a:ea typeface="Gulim"/>
              <a:cs typeface="Gulim"/>
              <a:sym typeface="Gulim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ko" sz="1600">
                <a:solidFill>
                  <a:srgbClr val="000000"/>
                </a:solidFill>
                <a:latin typeface="Gulim"/>
                <a:ea typeface="Gulim"/>
                <a:cs typeface="Gulim"/>
                <a:sym typeface="Gulim"/>
              </a:rPr>
              <a:t>7. </a:t>
            </a:r>
            <a:r>
              <a:rPr lang="ko-KR" altLang="en-US" sz="1600" smtClean="0">
                <a:solidFill>
                  <a:srgbClr val="000000"/>
                </a:solidFill>
                <a:latin typeface="Gulim"/>
                <a:ea typeface="Gulim"/>
                <a:cs typeface="Gulim"/>
                <a:sym typeface="Gulim"/>
              </a:rPr>
              <a:t>매입</a:t>
            </a:r>
            <a:r>
              <a:rPr lang="en-US" altLang="ko-KR" sz="1600" smtClean="0">
                <a:solidFill>
                  <a:srgbClr val="000000"/>
                </a:solidFill>
                <a:latin typeface="Gulim"/>
                <a:ea typeface="Gulim"/>
                <a:cs typeface="Gulim"/>
                <a:sym typeface="Gulim"/>
              </a:rPr>
              <a:t>[</a:t>
            </a:r>
            <a:r>
              <a:rPr lang="ko-KR" altLang="en-US" sz="1600" smtClean="0">
                <a:solidFill>
                  <a:srgbClr val="000000"/>
                </a:solidFill>
                <a:latin typeface="Gulim"/>
                <a:ea typeface="Gulim"/>
                <a:cs typeface="Gulim"/>
                <a:sym typeface="Gulim"/>
              </a:rPr>
              <a:t>지불</a:t>
            </a:r>
            <a:r>
              <a:rPr lang="en-US" altLang="ko-KR" sz="1600" smtClean="0">
                <a:solidFill>
                  <a:srgbClr val="000000"/>
                </a:solidFill>
                <a:latin typeface="Gulim"/>
                <a:ea typeface="Gulim"/>
                <a:cs typeface="Gulim"/>
                <a:sym typeface="Gulim"/>
              </a:rPr>
              <a:t>]      -----------</a:t>
            </a:r>
            <a:r>
              <a:rPr lang="ko" sz="1600" smtClean="0">
                <a:solidFill>
                  <a:srgbClr val="000000"/>
                </a:solidFill>
                <a:latin typeface="Gulim"/>
                <a:ea typeface="Gulim"/>
                <a:cs typeface="Gulim"/>
                <a:sym typeface="Gulim"/>
              </a:rPr>
              <a:t>-</a:t>
            </a:r>
            <a:r>
              <a:rPr lang="en-US" altLang="ko" sz="1600" smtClean="0">
                <a:solidFill>
                  <a:srgbClr val="000000"/>
                </a:solidFill>
                <a:latin typeface="Gulim"/>
                <a:ea typeface="Gulim"/>
                <a:cs typeface="Gulim"/>
                <a:sym typeface="Gulim"/>
              </a:rPr>
              <a:t>13</a:t>
            </a:r>
            <a:r>
              <a:rPr lang="ko" sz="1600" smtClean="0">
                <a:solidFill>
                  <a:srgbClr val="000000"/>
                </a:solidFill>
                <a:latin typeface="Gulim"/>
                <a:ea typeface="Gulim"/>
                <a:cs typeface="Gulim"/>
                <a:sym typeface="Gulim"/>
              </a:rPr>
              <a:t>P</a:t>
            </a:r>
            <a:endParaRPr sz="1800">
              <a:solidFill>
                <a:srgbClr val="000000"/>
              </a:solidFill>
              <a:latin typeface="Gulim"/>
              <a:ea typeface="Gulim"/>
              <a:cs typeface="Gulim"/>
              <a:sym typeface="Gulim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ko" sz="1600">
                <a:solidFill>
                  <a:srgbClr val="000000"/>
                </a:solidFill>
                <a:latin typeface="Gulim"/>
                <a:ea typeface="Gulim"/>
                <a:cs typeface="Gulim"/>
                <a:sym typeface="Gulim"/>
              </a:rPr>
              <a:t>8. </a:t>
            </a:r>
            <a:r>
              <a:rPr lang="ko-KR" altLang="en-US" sz="1600" smtClean="0">
                <a:solidFill>
                  <a:srgbClr val="000000"/>
                </a:solidFill>
                <a:latin typeface="Gulim"/>
                <a:ea typeface="Gulim"/>
                <a:cs typeface="Gulim"/>
                <a:sym typeface="Gulim"/>
              </a:rPr>
              <a:t>미수금 관리</a:t>
            </a:r>
            <a:r>
              <a:rPr lang="ko" sz="1600">
                <a:solidFill>
                  <a:srgbClr val="000000"/>
                </a:solidFill>
                <a:latin typeface="Gulim"/>
                <a:ea typeface="Gulim"/>
                <a:cs typeface="Gulim"/>
                <a:sym typeface="Gulim"/>
              </a:rPr>
              <a:t>     </a:t>
            </a:r>
            <a:r>
              <a:rPr lang="en-US" altLang="ko" sz="1600" smtClean="0">
                <a:solidFill>
                  <a:srgbClr val="000000"/>
                </a:solidFill>
                <a:latin typeface="Gulim"/>
                <a:ea typeface="Gulim"/>
                <a:cs typeface="Gulim"/>
                <a:sym typeface="Gulim"/>
              </a:rPr>
              <a:t>  -</a:t>
            </a:r>
            <a:r>
              <a:rPr lang="ko" sz="1600" smtClean="0">
                <a:solidFill>
                  <a:srgbClr val="000000"/>
                </a:solidFill>
                <a:latin typeface="Gulim"/>
                <a:ea typeface="Gulim"/>
                <a:cs typeface="Gulim"/>
                <a:sym typeface="Gulim"/>
              </a:rPr>
              <a:t>----------</a:t>
            </a:r>
            <a:r>
              <a:rPr lang="en-US" altLang="ko" sz="1600" smtClean="0">
                <a:solidFill>
                  <a:srgbClr val="000000"/>
                </a:solidFill>
                <a:latin typeface="Gulim"/>
                <a:ea typeface="Gulim"/>
                <a:cs typeface="Gulim"/>
                <a:sym typeface="Gulim"/>
              </a:rPr>
              <a:t>16</a:t>
            </a:r>
            <a:r>
              <a:rPr lang="ko" sz="1600" smtClean="0">
                <a:solidFill>
                  <a:srgbClr val="000000"/>
                </a:solidFill>
                <a:latin typeface="Gulim"/>
                <a:ea typeface="Gulim"/>
                <a:cs typeface="Gulim"/>
                <a:sym typeface="Gulim"/>
              </a:rPr>
              <a:t>P</a:t>
            </a:r>
            <a:endParaRPr sz="1600">
              <a:solidFill>
                <a:srgbClr val="000000"/>
              </a:solidFill>
              <a:latin typeface="Gulim"/>
              <a:ea typeface="Gulim"/>
              <a:cs typeface="Gulim"/>
              <a:sym typeface="Gulim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endParaRPr sz="1600">
              <a:solidFill>
                <a:srgbClr val="000000"/>
              </a:solidFill>
              <a:latin typeface="Gulim"/>
              <a:ea typeface="Gulim"/>
              <a:cs typeface="Gulim"/>
              <a:sym typeface="Gulim"/>
            </a:endParaRPr>
          </a:p>
        </p:txBody>
      </p:sp>
      <p:sp>
        <p:nvSpPr>
          <p:cNvPr id="63" name="Google Shape;63;p2"/>
          <p:cNvSpPr txBox="1">
            <a:spLocks noGrp="1"/>
          </p:cNvSpPr>
          <p:nvPr>
            <p:ph type="subTitle" idx="1"/>
          </p:nvPr>
        </p:nvSpPr>
        <p:spPr>
          <a:xfrm>
            <a:off x="4600200" y="2840048"/>
            <a:ext cx="4135800" cy="348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625" tIns="90625" rIns="90625" bIns="90625" anchor="t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ko" sz="1600">
                <a:solidFill>
                  <a:schemeClr val="dk1"/>
                </a:solidFill>
                <a:latin typeface="Gulim"/>
                <a:ea typeface="Gulim"/>
                <a:cs typeface="Gulim"/>
                <a:sym typeface="Gulim"/>
              </a:rPr>
              <a:t>9. </a:t>
            </a:r>
            <a:r>
              <a:rPr lang="ko-KR" altLang="en-US" sz="1600" smtClean="0">
                <a:solidFill>
                  <a:schemeClr val="dk1"/>
                </a:solidFill>
                <a:latin typeface="Gulim"/>
                <a:ea typeface="Gulim"/>
                <a:cs typeface="Gulim"/>
                <a:sym typeface="Gulim"/>
              </a:rPr>
              <a:t>지출</a:t>
            </a:r>
            <a:r>
              <a:rPr lang="en-US" altLang="ko-KR" sz="1600" smtClean="0">
                <a:solidFill>
                  <a:schemeClr val="dk1"/>
                </a:solidFill>
                <a:latin typeface="Gulim"/>
                <a:ea typeface="Gulim"/>
                <a:cs typeface="Gulim"/>
                <a:sym typeface="Gulim"/>
              </a:rPr>
              <a:t>[</a:t>
            </a:r>
            <a:r>
              <a:rPr lang="ko-KR" altLang="en-US" sz="1600" smtClean="0">
                <a:solidFill>
                  <a:schemeClr val="dk1"/>
                </a:solidFill>
                <a:latin typeface="Gulim"/>
                <a:ea typeface="Gulim"/>
                <a:cs typeface="Gulim"/>
                <a:sym typeface="Gulim"/>
              </a:rPr>
              <a:t>입출금</a:t>
            </a:r>
            <a:r>
              <a:rPr lang="en-US" altLang="ko-KR" sz="1600" smtClean="0">
                <a:solidFill>
                  <a:schemeClr val="dk1"/>
                </a:solidFill>
                <a:latin typeface="Gulim"/>
                <a:ea typeface="Gulim"/>
                <a:cs typeface="Gulim"/>
                <a:sym typeface="Gulim"/>
              </a:rPr>
              <a:t>] </a:t>
            </a:r>
            <a:r>
              <a:rPr lang="ko-KR" altLang="en-US" sz="1600" smtClean="0">
                <a:solidFill>
                  <a:schemeClr val="dk1"/>
                </a:solidFill>
                <a:latin typeface="Gulim"/>
                <a:ea typeface="Gulim"/>
                <a:cs typeface="Gulim"/>
                <a:sym typeface="Gulim"/>
              </a:rPr>
              <a:t>관리</a:t>
            </a:r>
            <a:r>
              <a:rPr lang="ko" sz="1600">
                <a:solidFill>
                  <a:schemeClr val="dk1"/>
                </a:solidFill>
                <a:latin typeface="Gulim"/>
                <a:ea typeface="Gulim"/>
                <a:cs typeface="Gulim"/>
                <a:sym typeface="Gulim"/>
              </a:rPr>
              <a:t>    </a:t>
            </a:r>
            <a:r>
              <a:rPr lang="ko" sz="1600" smtClean="0">
                <a:solidFill>
                  <a:schemeClr val="dk1"/>
                </a:solidFill>
                <a:latin typeface="Gulim"/>
                <a:ea typeface="Gulim"/>
                <a:cs typeface="Gulim"/>
                <a:sym typeface="Gulim"/>
              </a:rPr>
              <a:t>---------</a:t>
            </a:r>
            <a:r>
              <a:rPr lang="en-US" altLang="ko" sz="1600" smtClean="0">
                <a:solidFill>
                  <a:schemeClr val="dk1"/>
                </a:solidFill>
                <a:latin typeface="Gulim"/>
                <a:ea typeface="Gulim"/>
                <a:cs typeface="Gulim"/>
                <a:sym typeface="Gulim"/>
              </a:rPr>
              <a:t>17</a:t>
            </a:r>
            <a:r>
              <a:rPr lang="ko" sz="1600" smtClean="0">
                <a:solidFill>
                  <a:schemeClr val="dk1"/>
                </a:solidFill>
                <a:latin typeface="Gulim"/>
                <a:ea typeface="Gulim"/>
                <a:cs typeface="Gulim"/>
                <a:sym typeface="Gulim"/>
              </a:rPr>
              <a:t>P</a:t>
            </a:r>
            <a:endParaRPr sz="1600">
              <a:solidFill>
                <a:schemeClr val="dk1"/>
              </a:solidFill>
              <a:latin typeface="Gulim"/>
              <a:ea typeface="Gulim"/>
              <a:cs typeface="Gulim"/>
              <a:sym typeface="Gulim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ko" sz="1600">
                <a:solidFill>
                  <a:schemeClr val="dk1"/>
                </a:solidFill>
                <a:latin typeface="Gulim"/>
                <a:ea typeface="Gulim"/>
                <a:cs typeface="Gulim"/>
                <a:sym typeface="Gulim"/>
              </a:rPr>
              <a:t>10. </a:t>
            </a:r>
            <a:r>
              <a:rPr lang="ko-KR" altLang="en-US" sz="1600" smtClean="0">
                <a:solidFill>
                  <a:schemeClr val="dk1"/>
                </a:solidFill>
                <a:latin typeface="Gulim"/>
                <a:ea typeface="Gulim"/>
                <a:cs typeface="Gulim"/>
                <a:sym typeface="Gulim"/>
              </a:rPr>
              <a:t>실적 관리     </a:t>
            </a:r>
            <a:r>
              <a:rPr lang="en-US" altLang="ko-KR" sz="1600" smtClean="0">
                <a:solidFill>
                  <a:schemeClr val="dk1"/>
                </a:solidFill>
                <a:latin typeface="Gulim"/>
                <a:ea typeface="Gulim"/>
                <a:cs typeface="Gulim"/>
                <a:sym typeface="Gulim"/>
              </a:rPr>
              <a:t>----------</a:t>
            </a:r>
            <a:r>
              <a:rPr lang="ko" sz="1600" smtClean="0">
                <a:solidFill>
                  <a:schemeClr val="dk1"/>
                </a:solidFill>
                <a:latin typeface="Gulim"/>
                <a:ea typeface="Gulim"/>
                <a:cs typeface="Gulim"/>
                <a:sym typeface="Gulim"/>
              </a:rPr>
              <a:t>-----1</a:t>
            </a:r>
            <a:r>
              <a:rPr lang="en-US" altLang="ko" sz="1600" smtClean="0">
                <a:solidFill>
                  <a:schemeClr val="dk1"/>
                </a:solidFill>
                <a:latin typeface="Gulim"/>
                <a:ea typeface="Gulim"/>
                <a:cs typeface="Gulim"/>
                <a:sym typeface="Gulim"/>
              </a:rPr>
              <a:t>8</a:t>
            </a:r>
            <a:r>
              <a:rPr lang="ko" sz="1600" smtClean="0">
                <a:solidFill>
                  <a:schemeClr val="dk1"/>
                </a:solidFill>
                <a:latin typeface="Gulim"/>
                <a:ea typeface="Gulim"/>
                <a:cs typeface="Gulim"/>
                <a:sym typeface="Gulim"/>
              </a:rPr>
              <a:t>P</a:t>
            </a:r>
            <a:endParaRPr lang="en-US" altLang="ko" sz="1600" smtClean="0">
              <a:solidFill>
                <a:schemeClr val="dk1"/>
              </a:solidFill>
              <a:latin typeface="Gulim"/>
              <a:ea typeface="Gulim"/>
              <a:cs typeface="Gulim"/>
              <a:sym typeface="Gulim"/>
            </a:endParaRPr>
          </a:p>
          <a:p>
            <a:pPr lvl="0" algn="l">
              <a:spcBef>
                <a:spcPts val="0"/>
              </a:spcBef>
              <a:buClr>
                <a:schemeClr val="dk1"/>
              </a:buClr>
              <a:buSzPts val="1100"/>
            </a:pPr>
            <a:r>
              <a:rPr lang="en-US" sz="1600" smtClean="0">
                <a:solidFill>
                  <a:schemeClr val="dk1"/>
                </a:solidFill>
                <a:latin typeface="Gulim"/>
                <a:ea typeface="Gulim"/>
                <a:cs typeface="Gulim"/>
                <a:sym typeface="Gulim"/>
              </a:rPr>
              <a:t>11. </a:t>
            </a:r>
            <a:r>
              <a:rPr lang="ko-KR" altLang="en-US" sz="1600" smtClean="0">
                <a:solidFill>
                  <a:schemeClr val="dk1"/>
                </a:solidFill>
                <a:latin typeface="Gulim"/>
                <a:ea typeface="Gulim"/>
                <a:cs typeface="Gulim"/>
                <a:sym typeface="Gulim"/>
              </a:rPr>
              <a:t>상품관리  </a:t>
            </a:r>
            <a:r>
              <a:rPr lang="en-US" altLang="ko-KR" sz="1600" smtClean="0">
                <a:solidFill>
                  <a:schemeClr val="dk1"/>
                </a:solidFill>
                <a:latin typeface="Gulim"/>
                <a:ea typeface="Gulim"/>
                <a:cs typeface="Gulim"/>
                <a:sym typeface="Gulim"/>
              </a:rPr>
              <a:t>---------------- 19</a:t>
            </a:r>
            <a:r>
              <a:rPr lang="ko" sz="1600" smtClean="0">
                <a:solidFill>
                  <a:schemeClr val="dk1"/>
                </a:solidFill>
                <a:latin typeface="Gulim"/>
                <a:ea typeface="Gulim"/>
                <a:cs typeface="Gulim"/>
                <a:sym typeface="Gulim"/>
              </a:rPr>
              <a:t>P</a:t>
            </a:r>
            <a:endParaRPr lang="en-US" altLang="ko-KR" sz="1600" smtClean="0">
              <a:solidFill>
                <a:schemeClr val="dk1"/>
              </a:solidFill>
              <a:latin typeface="Gulim"/>
              <a:ea typeface="Gulim"/>
              <a:cs typeface="Gulim"/>
              <a:sym typeface="Gulim"/>
            </a:endParaRPr>
          </a:p>
          <a:p>
            <a:pPr lvl="0" algn="l">
              <a:spcBef>
                <a:spcPts val="0"/>
              </a:spcBef>
              <a:buClr>
                <a:schemeClr val="dk1"/>
              </a:buClr>
              <a:buSzPts val="1100"/>
            </a:pPr>
            <a:r>
              <a:rPr lang="en-US" sz="1600" smtClean="0">
                <a:solidFill>
                  <a:schemeClr val="dk1"/>
                </a:solidFill>
                <a:latin typeface="Gulim"/>
                <a:ea typeface="Gulim"/>
                <a:cs typeface="Gulim"/>
                <a:sym typeface="Gulim"/>
              </a:rPr>
              <a:t>12. </a:t>
            </a:r>
            <a:r>
              <a:rPr lang="ko-KR" altLang="en-US" sz="1600" smtClean="0">
                <a:solidFill>
                  <a:schemeClr val="dk1"/>
                </a:solidFill>
                <a:latin typeface="Gulim"/>
                <a:ea typeface="Gulim"/>
                <a:cs typeface="Gulim"/>
                <a:sym typeface="Gulim"/>
              </a:rPr>
              <a:t>거래처 관리  </a:t>
            </a:r>
            <a:r>
              <a:rPr lang="en-US" altLang="ko-KR" sz="1600" smtClean="0">
                <a:solidFill>
                  <a:schemeClr val="dk1"/>
                </a:solidFill>
                <a:latin typeface="Gulim"/>
                <a:ea typeface="Gulim"/>
                <a:cs typeface="Gulim"/>
                <a:sym typeface="Gulim"/>
              </a:rPr>
              <a:t>---------------20</a:t>
            </a:r>
            <a:r>
              <a:rPr lang="ko" sz="1600" smtClean="0">
                <a:solidFill>
                  <a:schemeClr val="dk1"/>
                </a:solidFill>
                <a:latin typeface="Gulim"/>
                <a:ea typeface="Gulim"/>
                <a:cs typeface="Gulim"/>
                <a:sym typeface="Gulim"/>
              </a:rPr>
              <a:t>P</a:t>
            </a:r>
            <a:endParaRPr lang="en-US" altLang="ko-KR" sz="1600" smtClean="0">
              <a:solidFill>
                <a:schemeClr val="dk1"/>
              </a:solidFill>
              <a:latin typeface="Gulim"/>
              <a:ea typeface="Gulim"/>
              <a:cs typeface="Gulim"/>
              <a:sym typeface="Gulim"/>
            </a:endParaRPr>
          </a:p>
          <a:p>
            <a:pPr lvl="0" algn="l">
              <a:spcBef>
                <a:spcPts val="0"/>
              </a:spcBef>
              <a:buClr>
                <a:schemeClr val="dk1"/>
              </a:buClr>
              <a:buSzPts val="1100"/>
            </a:pPr>
            <a:r>
              <a:rPr lang="en-US" sz="1600" smtClean="0">
                <a:solidFill>
                  <a:schemeClr val="dk1"/>
                </a:solidFill>
                <a:latin typeface="Gulim"/>
                <a:ea typeface="Gulim"/>
                <a:cs typeface="Gulim"/>
                <a:sym typeface="Gulim"/>
              </a:rPr>
              <a:t>13. </a:t>
            </a:r>
            <a:r>
              <a:rPr lang="ko-KR" altLang="en-US" sz="1600" smtClean="0">
                <a:solidFill>
                  <a:schemeClr val="dk1"/>
                </a:solidFill>
                <a:latin typeface="Gulim"/>
                <a:ea typeface="Gulim"/>
                <a:cs typeface="Gulim"/>
                <a:sym typeface="Gulim"/>
              </a:rPr>
              <a:t>게산서 관리   </a:t>
            </a:r>
            <a:r>
              <a:rPr lang="en-US" altLang="ko-KR" sz="1600">
                <a:solidFill>
                  <a:schemeClr val="dk1"/>
                </a:solidFill>
                <a:latin typeface="Gulim"/>
                <a:ea typeface="Gulim"/>
                <a:cs typeface="Gulim"/>
                <a:sym typeface="Gulim"/>
              </a:rPr>
              <a:t> </a:t>
            </a:r>
            <a:r>
              <a:rPr lang="en-US" altLang="ko-KR" sz="1600" smtClean="0">
                <a:solidFill>
                  <a:schemeClr val="dk1"/>
                </a:solidFill>
                <a:latin typeface="Gulim"/>
                <a:ea typeface="Gulim"/>
                <a:cs typeface="Gulim"/>
                <a:sym typeface="Gulim"/>
              </a:rPr>
              <a:t>--------------21</a:t>
            </a:r>
            <a:r>
              <a:rPr lang="ko" sz="1600" smtClean="0">
                <a:solidFill>
                  <a:schemeClr val="dk1"/>
                </a:solidFill>
                <a:latin typeface="Gulim"/>
                <a:ea typeface="Gulim"/>
                <a:cs typeface="Gulim"/>
                <a:sym typeface="Gulim"/>
              </a:rPr>
              <a:t>P</a:t>
            </a:r>
            <a:endParaRPr lang="en-US" altLang="ko-KR" sz="1600" smtClean="0">
              <a:solidFill>
                <a:schemeClr val="dk1"/>
              </a:solidFill>
              <a:latin typeface="Gulim"/>
              <a:ea typeface="Gulim"/>
              <a:cs typeface="Gulim"/>
              <a:sym typeface="Gulim"/>
            </a:endParaRPr>
          </a:p>
          <a:p>
            <a:pPr lvl="0" algn="l">
              <a:spcBef>
                <a:spcPts val="0"/>
              </a:spcBef>
              <a:buClr>
                <a:schemeClr val="dk1"/>
              </a:buClr>
              <a:buSzPts val="1100"/>
            </a:pPr>
            <a:r>
              <a:rPr lang="en-US" sz="1600" smtClean="0">
                <a:solidFill>
                  <a:schemeClr val="dk1"/>
                </a:solidFill>
                <a:latin typeface="Gulim"/>
                <a:ea typeface="Gulim"/>
                <a:cs typeface="Gulim"/>
                <a:sym typeface="Gulim"/>
              </a:rPr>
              <a:t>14. </a:t>
            </a:r>
            <a:r>
              <a:rPr lang="ko-KR" altLang="en-US" sz="1600" smtClean="0">
                <a:solidFill>
                  <a:schemeClr val="dk1"/>
                </a:solidFill>
                <a:latin typeface="Gulim"/>
                <a:ea typeface="Gulim"/>
                <a:cs typeface="Gulim"/>
                <a:sym typeface="Gulim"/>
              </a:rPr>
              <a:t>재고현황       </a:t>
            </a:r>
            <a:r>
              <a:rPr lang="en-US" altLang="ko-KR" sz="1600" smtClean="0">
                <a:solidFill>
                  <a:schemeClr val="dk1"/>
                </a:solidFill>
                <a:latin typeface="Gulim"/>
                <a:ea typeface="Gulim"/>
                <a:cs typeface="Gulim"/>
                <a:sym typeface="Gulim"/>
              </a:rPr>
              <a:t>--------------22</a:t>
            </a:r>
            <a:r>
              <a:rPr lang="ko" sz="1600" smtClean="0">
                <a:solidFill>
                  <a:schemeClr val="dk1"/>
                </a:solidFill>
                <a:latin typeface="Gulim"/>
                <a:ea typeface="Gulim"/>
                <a:cs typeface="Gulim"/>
                <a:sym typeface="Gulim"/>
              </a:rPr>
              <a:t>P</a:t>
            </a:r>
            <a:endParaRPr sz="1600">
              <a:solidFill>
                <a:schemeClr val="dk1"/>
              </a:solidFill>
              <a:latin typeface="Gulim"/>
              <a:ea typeface="Gulim"/>
              <a:cs typeface="Gulim"/>
              <a:sym typeface="Gulim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itelos\Desktop\비즈메카 앱 사용설명서\매출.jpg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500035" y="701435"/>
            <a:ext cx="3286148" cy="422776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sp>
        <p:nvSpPr>
          <p:cNvPr id="2" name="제목 1"/>
          <p:cNvSpPr txBox="1">
            <a:spLocks/>
          </p:cNvSpPr>
          <p:nvPr/>
        </p:nvSpPr>
        <p:spPr>
          <a:xfrm>
            <a:off x="457200" y="98248"/>
            <a:ext cx="8229600" cy="500066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3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12. </a:t>
            </a:r>
            <a:r>
              <a:rPr kumimoji="0" lang="ko-KR" altLang="en-US" sz="3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거래처</a:t>
            </a:r>
            <a:r>
              <a:rPr kumimoji="0" lang="en-US" altLang="ko-KR" sz="3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ko-KR" altLang="en-US" sz="3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관리</a:t>
            </a:r>
          </a:p>
        </p:txBody>
      </p:sp>
      <p:sp>
        <p:nvSpPr>
          <p:cNvPr id="9" name="모서리가 둥근 사각형 설명선 8"/>
          <p:cNvSpPr/>
          <p:nvPr/>
        </p:nvSpPr>
        <p:spPr>
          <a:xfrm>
            <a:off x="3929058" y="1285860"/>
            <a:ext cx="357190" cy="357190"/>
          </a:xfrm>
          <a:prstGeom prst="wedgeRoundRectCallout">
            <a:avLst>
              <a:gd name="adj1" fmla="val -164394"/>
              <a:gd name="adj2" fmla="val 7578"/>
              <a:gd name="adj3" fmla="val 16667"/>
            </a:avLst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mtClean="0">
                <a:solidFill>
                  <a:schemeClr val="tx1"/>
                </a:solidFill>
              </a:rPr>
              <a:t>1</a:t>
            </a:r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00034" y="5286388"/>
            <a:ext cx="3286148" cy="58477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ko-KR" sz="1600" smtClean="0"/>
              <a:t>1. </a:t>
            </a:r>
            <a:r>
              <a:rPr lang="ko-KR" altLang="en-US" sz="1600" smtClean="0"/>
              <a:t>매출처</a:t>
            </a:r>
            <a:r>
              <a:rPr lang="en-US" altLang="ko-KR" sz="1600" smtClean="0"/>
              <a:t>,</a:t>
            </a:r>
            <a:r>
              <a:rPr lang="ko-KR" altLang="en-US" sz="1600" smtClean="0"/>
              <a:t>매입처 선택 거래처 입력후 검색버튼을 누르세요</a:t>
            </a:r>
            <a:r>
              <a:rPr lang="en-US" altLang="ko-KR" sz="1600" smtClean="0"/>
              <a:t>.</a:t>
            </a:r>
            <a:endParaRPr lang="ko-KR" altLang="en-US" sz="1600"/>
          </a:p>
        </p:txBody>
      </p:sp>
      <p:sp>
        <p:nvSpPr>
          <p:cNvPr id="15" name="모서리가 둥근 직사각형 14"/>
          <p:cNvSpPr/>
          <p:nvPr/>
        </p:nvSpPr>
        <p:spPr>
          <a:xfrm>
            <a:off x="571472" y="1142984"/>
            <a:ext cx="3071834" cy="500066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12290" name="Picture 2" descr="C:\Users\itelos\Desktop\비즈메카 앱 사용설명서\상품\Screenshot_20210518-171138.jpg"/>
          <p:cNvPicPr>
            <a:picLocks noChangeAspect="1" noChangeArrowheads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5214942" y="714356"/>
            <a:ext cx="3286147" cy="427163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sp>
        <p:nvSpPr>
          <p:cNvPr id="16" name="모서리가 둥근 사각형 설명선 15"/>
          <p:cNvSpPr/>
          <p:nvPr/>
        </p:nvSpPr>
        <p:spPr>
          <a:xfrm>
            <a:off x="4714876" y="1285860"/>
            <a:ext cx="357190" cy="357190"/>
          </a:xfrm>
          <a:prstGeom prst="wedgeRoundRectCallout">
            <a:avLst>
              <a:gd name="adj1" fmla="val 140625"/>
              <a:gd name="adj2" fmla="val 29365"/>
              <a:gd name="adj3" fmla="val 16667"/>
            </a:avLst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mtClean="0">
                <a:solidFill>
                  <a:schemeClr val="tx1"/>
                </a:solidFill>
              </a:rPr>
              <a:t>2</a:t>
            </a:r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214942" y="5286388"/>
            <a:ext cx="3286148" cy="107721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ko-KR" sz="1600" smtClean="0"/>
              <a:t>2. </a:t>
            </a:r>
            <a:r>
              <a:rPr lang="ko-KR" altLang="en-US" sz="1600" smtClean="0"/>
              <a:t>신규 거래처를 등록하실경우 해당 버튼을 눌러 신규등록을 하실수 있습니다</a:t>
            </a:r>
            <a:r>
              <a:rPr lang="en-US" altLang="ko-KR" sz="1600" smtClean="0"/>
              <a:t>. </a:t>
            </a:r>
            <a:r>
              <a:rPr lang="ko-KR" altLang="en-US" sz="1600" smtClean="0"/>
              <a:t>코드</a:t>
            </a:r>
            <a:r>
              <a:rPr lang="en-US" altLang="ko-KR" sz="1600" smtClean="0"/>
              <a:t>,</a:t>
            </a:r>
            <a:r>
              <a:rPr lang="ko-KR" altLang="en-US" sz="1600" smtClean="0"/>
              <a:t>상호</a:t>
            </a:r>
            <a:r>
              <a:rPr lang="en-US" altLang="ko-KR" sz="1600" smtClean="0"/>
              <a:t>,</a:t>
            </a:r>
            <a:r>
              <a:rPr lang="ko-KR" altLang="en-US" sz="1600" smtClean="0"/>
              <a:t>대표</a:t>
            </a:r>
            <a:r>
              <a:rPr lang="en-US" altLang="ko-KR" sz="1600" smtClean="0"/>
              <a:t>,</a:t>
            </a:r>
            <a:r>
              <a:rPr lang="ko-KR" altLang="en-US" sz="1600" smtClean="0"/>
              <a:t>연락</a:t>
            </a:r>
            <a:r>
              <a:rPr lang="en-US" altLang="ko-KR" sz="1600" smtClean="0"/>
              <a:t>,</a:t>
            </a:r>
            <a:r>
              <a:rPr lang="ko-KR" altLang="en-US" sz="1600" smtClean="0"/>
              <a:t>비고를 넣고 저장을 누르세요</a:t>
            </a:r>
            <a:r>
              <a:rPr lang="en-US" altLang="ko-KR" sz="1600" smtClean="0"/>
              <a:t>.</a:t>
            </a:r>
            <a:r>
              <a:rPr lang="ko-KR" altLang="en-US" sz="1600" smtClean="0"/>
              <a:t> </a:t>
            </a:r>
            <a:endParaRPr lang="ko-KR" altLang="en-US" sz="1600"/>
          </a:p>
        </p:txBody>
      </p:sp>
      <p:sp>
        <p:nvSpPr>
          <p:cNvPr id="21" name="모서리가 둥근 직사각형 20"/>
          <p:cNvSpPr/>
          <p:nvPr/>
        </p:nvSpPr>
        <p:spPr>
          <a:xfrm>
            <a:off x="5328634" y="1386482"/>
            <a:ext cx="357190" cy="285752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C:\Users\itelos\Desktop\비즈메카 앱 사용설명서\상품\Screenshot_20210518-171138.jpg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5214942" y="714356"/>
            <a:ext cx="3286147" cy="427163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pic>
        <p:nvPicPr>
          <p:cNvPr id="5122" name="Picture 2" descr="C:\Users\itelos\Desktop\비즈메카 앱 사용설명서\매출.jpg"/>
          <p:cNvPicPr>
            <a:picLocks noChangeAspect="1" noChangeArrowheads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500034" y="701435"/>
            <a:ext cx="3286147" cy="422776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sp>
        <p:nvSpPr>
          <p:cNvPr id="2" name="제목 1"/>
          <p:cNvSpPr txBox="1">
            <a:spLocks/>
          </p:cNvSpPr>
          <p:nvPr/>
        </p:nvSpPr>
        <p:spPr>
          <a:xfrm>
            <a:off x="457200" y="98248"/>
            <a:ext cx="8229600" cy="500066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3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13. </a:t>
            </a:r>
            <a:r>
              <a:rPr kumimoji="0" lang="ko-KR" altLang="en-US" sz="3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계산서</a:t>
            </a:r>
            <a:r>
              <a:rPr kumimoji="0" lang="en-US" altLang="ko-KR" sz="3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ko-KR" altLang="en-US" sz="3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관리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500034" y="5286388"/>
            <a:ext cx="3286148" cy="58477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ko-KR" sz="1600" smtClean="0"/>
              <a:t>1. </a:t>
            </a:r>
            <a:r>
              <a:rPr lang="ko-KR" altLang="en-US" sz="1600" smtClean="0"/>
              <a:t>기간을 선택후 해당 버튼을 누르세요</a:t>
            </a:r>
            <a:r>
              <a:rPr lang="en-US" altLang="ko-KR" sz="1600" smtClean="0"/>
              <a:t>. </a:t>
            </a:r>
            <a:endParaRPr lang="ko-KR" altLang="en-US" sz="1600"/>
          </a:p>
        </p:txBody>
      </p:sp>
      <p:sp>
        <p:nvSpPr>
          <p:cNvPr id="15" name="모서리가 둥근 직사각형 14"/>
          <p:cNvSpPr/>
          <p:nvPr/>
        </p:nvSpPr>
        <p:spPr>
          <a:xfrm>
            <a:off x="3428992" y="1142984"/>
            <a:ext cx="285752" cy="285752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6" name="모서리가 둥근 사각형 설명선 15"/>
          <p:cNvSpPr/>
          <p:nvPr/>
        </p:nvSpPr>
        <p:spPr>
          <a:xfrm>
            <a:off x="8572528" y="2500306"/>
            <a:ext cx="357190" cy="357190"/>
          </a:xfrm>
          <a:prstGeom prst="wedgeRoundRectCallout">
            <a:avLst>
              <a:gd name="adj1" fmla="val -139883"/>
              <a:gd name="adj2" fmla="val -68677"/>
              <a:gd name="adj3" fmla="val 16667"/>
            </a:avLst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mtClean="0">
                <a:solidFill>
                  <a:schemeClr val="tx1"/>
                </a:solidFill>
              </a:rPr>
              <a:t>2</a:t>
            </a:r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214942" y="5286388"/>
            <a:ext cx="3286148" cy="83099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ko-KR" sz="1600" smtClean="0"/>
              <a:t>2. </a:t>
            </a:r>
            <a:r>
              <a:rPr lang="ko-KR" altLang="en-US" sz="1600" smtClean="0"/>
              <a:t>사업자번호유효</a:t>
            </a:r>
            <a:r>
              <a:rPr lang="en-US" altLang="ko-KR" sz="1600" smtClean="0"/>
              <a:t>,</a:t>
            </a:r>
            <a:r>
              <a:rPr lang="ko-KR" altLang="en-US" sz="1600" smtClean="0"/>
              <a:t>전체거래처조회버튼은 원하실떄</a:t>
            </a:r>
            <a:r>
              <a:rPr lang="en-US" altLang="ko-KR" sz="1600" smtClean="0"/>
              <a:t>,</a:t>
            </a:r>
            <a:r>
              <a:rPr lang="ko-KR" altLang="en-US" sz="1600" smtClean="0"/>
              <a:t> 거래처를 입력후 조회버튼을 누르세요</a:t>
            </a:r>
            <a:r>
              <a:rPr lang="en-US" altLang="ko-KR" sz="1600" smtClean="0"/>
              <a:t>. </a:t>
            </a:r>
            <a:endParaRPr lang="ko-KR" altLang="en-US" sz="1600"/>
          </a:p>
        </p:txBody>
      </p:sp>
      <p:sp>
        <p:nvSpPr>
          <p:cNvPr id="9" name="모서리가 둥근 사각형 설명선 8"/>
          <p:cNvSpPr/>
          <p:nvPr/>
        </p:nvSpPr>
        <p:spPr>
          <a:xfrm>
            <a:off x="4143372" y="1071546"/>
            <a:ext cx="357190" cy="357190"/>
          </a:xfrm>
          <a:prstGeom prst="wedgeRoundRectCallout">
            <a:avLst>
              <a:gd name="adj1" fmla="val -164394"/>
              <a:gd name="adj2" fmla="val 7578"/>
              <a:gd name="adj3" fmla="val 16667"/>
            </a:avLst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mtClean="0">
                <a:solidFill>
                  <a:schemeClr val="tx1"/>
                </a:solidFill>
              </a:rPr>
              <a:t>1</a:t>
            </a:r>
            <a:endParaRPr lang="ko-KR" altLang="en-US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itelos\Desktop\비즈메카 앱 사용설명서\매출.jpg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5214942" y="714356"/>
            <a:ext cx="3286148" cy="422776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pic>
        <p:nvPicPr>
          <p:cNvPr id="12290" name="Picture 2" descr="C:\Users\itelos\Desktop\비즈메카 앱 사용설명서\상품\Screenshot_20210518-171138.jpg"/>
          <p:cNvPicPr>
            <a:picLocks noChangeAspect="1" noChangeArrowheads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500034" y="714356"/>
            <a:ext cx="3286148" cy="427163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sp>
        <p:nvSpPr>
          <p:cNvPr id="2" name="제목 1"/>
          <p:cNvSpPr txBox="1">
            <a:spLocks/>
          </p:cNvSpPr>
          <p:nvPr/>
        </p:nvSpPr>
        <p:spPr>
          <a:xfrm>
            <a:off x="457200" y="98248"/>
            <a:ext cx="8229600" cy="500066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3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14. </a:t>
            </a:r>
            <a:r>
              <a:rPr kumimoji="0" lang="ko-KR" altLang="en-US" sz="3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재고 현황</a:t>
            </a:r>
          </a:p>
        </p:txBody>
      </p:sp>
      <p:sp>
        <p:nvSpPr>
          <p:cNvPr id="9" name="모서리가 둥근 사각형 설명선 8"/>
          <p:cNvSpPr/>
          <p:nvPr/>
        </p:nvSpPr>
        <p:spPr>
          <a:xfrm>
            <a:off x="4071934" y="857232"/>
            <a:ext cx="357190" cy="357190"/>
          </a:xfrm>
          <a:prstGeom prst="wedgeRoundRectCallout">
            <a:avLst>
              <a:gd name="adj1" fmla="val -164394"/>
              <a:gd name="adj2" fmla="val 7578"/>
              <a:gd name="adj3" fmla="val 16667"/>
            </a:avLst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mtClean="0">
                <a:solidFill>
                  <a:schemeClr val="tx1"/>
                </a:solidFill>
              </a:rPr>
              <a:t>1</a:t>
            </a:r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00034" y="5286388"/>
            <a:ext cx="3286148" cy="58477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ko-KR" sz="1600" smtClean="0"/>
              <a:t>1. </a:t>
            </a:r>
            <a:r>
              <a:rPr lang="ko-KR" altLang="en-US" sz="1600" smtClean="0"/>
              <a:t>재고</a:t>
            </a:r>
            <a:r>
              <a:rPr lang="en-US" altLang="ko-KR" sz="1600" smtClean="0"/>
              <a:t>&gt;0 </a:t>
            </a:r>
            <a:r>
              <a:rPr lang="ko-KR" altLang="en-US" sz="1600" smtClean="0"/>
              <a:t>인 재고현황을 먼저 보여줍니다</a:t>
            </a:r>
            <a:r>
              <a:rPr lang="en-US" altLang="ko-KR" sz="1600" smtClean="0"/>
              <a:t>.</a:t>
            </a:r>
            <a:endParaRPr lang="ko-KR" altLang="en-US" sz="1600"/>
          </a:p>
        </p:txBody>
      </p:sp>
      <p:sp>
        <p:nvSpPr>
          <p:cNvPr id="16" name="모서리가 둥근 사각형 설명선 15"/>
          <p:cNvSpPr/>
          <p:nvPr/>
        </p:nvSpPr>
        <p:spPr>
          <a:xfrm>
            <a:off x="4714876" y="857232"/>
            <a:ext cx="357190" cy="357190"/>
          </a:xfrm>
          <a:prstGeom prst="wedgeRoundRectCallout">
            <a:avLst>
              <a:gd name="adj1" fmla="val 140625"/>
              <a:gd name="adj2" fmla="val 29365"/>
              <a:gd name="adj3" fmla="val 16667"/>
            </a:avLst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mtClean="0">
                <a:solidFill>
                  <a:schemeClr val="tx1"/>
                </a:solidFill>
              </a:rPr>
              <a:t>2</a:t>
            </a:r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214942" y="5286388"/>
            <a:ext cx="3286148" cy="83099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ko-KR" sz="1600" smtClean="0"/>
              <a:t>2. </a:t>
            </a:r>
            <a:r>
              <a:rPr lang="ko-KR" altLang="en-US" sz="1600" smtClean="0"/>
              <a:t>해당 박스를 해제하고 다시      누르면 재고 없이 보실수 있습니다</a:t>
            </a:r>
            <a:r>
              <a:rPr lang="en-US" altLang="ko-KR" sz="1600" smtClean="0"/>
              <a:t>.</a:t>
            </a:r>
            <a:r>
              <a:rPr lang="ko-KR" altLang="en-US" sz="1600" smtClean="0"/>
              <a:t>  </a:t>
            </a:r>
            <a:endParaRPr lang="ko-KR" altLang="en-US" sz="1600"/>
          </a:p>
        </p:txBody>
      </p:sp>
      <p:sp>
        <p:nvSpPr>
          <p:cNvPr id="21" name="모서리가 둥근 직사각형 20"/>
          <p:cNvSpPr/>
          <p:nvPr/>
        </p:nvSpPr>
        <p:spPr>
          <a:xfrm>
            <a:off x="5357818" y="1142984"/>
            <a:ext cx="928694" cy="214314"/>
          </a:xfrm>
          <a:prstGeom prst="roundRect">
            <a:avLst>
              <a:gd name="adj" fmla="val 13263"/>
            </a:avLst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11" name="그림 10" descr="돋보기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01024" y="5286388"/>
            <a:ext cx="428628" cy="285752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142852"/>
            <a:ext cx="8229600" cy="500066"/>
          </a:xfrm>
        </p:spPr>
        <p:txBody>
          <a:bodyPr>
            <a:noAutofit/>
          </a:bodyPr>
          <a:lstStyle/>
          <a:p>
            <a:pPr algn="l"/>
            <a:r>
              <a:rPr lang="en-US" altLang="ko-KR" sz="3200" smtClean="0"/>
              <a:t>1. </a:t>
            </a:r>
            <a:r>
              <a:rPr lang="ko-KR" altLang="en-US" sz="3200" smtClean="0"/>
              <a:t>로그인</a:t>
            </a:r>
            <a:endParaRPr lang="ko-KR" altLang="en-US" sz="3200"/>
          </a:p>
        </p:txBody>
      </p:sp>
      <p:pic>
        <p:nvPicPr>
          <p:cNvPr id="1026" name="Picture 2" descr="C:\Users\itelos\Desktop\비즈메카 앱 사용설명서\로그인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10" y="785794"/>
            <a:ext cx="3214710" cy="589869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sp>
        <p:nvSpPr>
          <p:cNvPr id="7" name="TextBox 6"/>
          <p:cNvSpPr txBox="1"/>
          <p:nvPr/>
        </p:nvSpPr>
        <p:spPr>
          <a:xfrm>
            <a:off x="4572000" y="785794"/>
            <a:ext cx="4286280" cy="33855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ko-KR" sz="1600" smtClean="0"/>
              <a:t>1. </a:t>
            </a:r>
            <a:r>
              <a:rPr lang="ko-KR" altLang="en-US" sz="1600" smtClean="0"/>
              <a:t>회사코드</a:t>
            </a:r>
            <a:r>
              <a:rPr lang="en-US" altLang="ko-KR" sz="1600" smtClean="0"/>
              <a:t>,</a:t>
            </a:r>
            <a:r>
              <a:rPr lang="ko-KR" altLang="en-US" sz="1600" smtClean="0"/>
              <a:t>아이디</a:t>
            </a:r>
            <a:r>
              <a:rPr lang="en-US" altLang="ko-KR" sz="1600" smtClean="0"/>
              <a:t>,</a:t>
            </a:r>
            <a:r>
              <a:rPr lang="ko-KR" altLang="en-US" sz="1600" smtClean="0"/>
              <a:t>비밀번호를 입력하세요</a:t>
            </a:r>
            <a:r>
              <a:rPr lang="en-US" altLang="ko-KR" sz="1600" smtClean="0"/>
              <a:t>. </a:t>
            </a:r>
            <a:endParaRPr lang="ko-KR" altLang="en-US" sz="1600"/>
          </a:p>
        </p:txBody>
      </p:sp>
      <p:sp>
        <p:nvSpPr>
          <p:cNvPr id="8" name="TextBox 7"/>
          <p:cNvSpPr txBox="1"/>
          <p:nvPr/>
        </p:nvSpPr>
        <p:spPr>
          <a:xfrm>
            <a:off x="4572000" y="1285860"/>
            <a:ext cx="4286280" cy="33855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ko-KR" sz="1600" smtClean="0"/>
              <a:t>2.</a:t>
            </a:r>
            <a:r>
              <a:rPr lang="ko-KR" altLang="en-US" sz="1600" smtClean="0"/>
              <a:t>자동로그인</a:t>
            </a:r>
            <a:r>
              <a:rPr lang="en-US" altLang="ko-KR" sz="1600" smtClean="0"/>
              <a:t>,</a:t>
            </a:r>
            <a:r>
              <a:rPr lang="ko-KR" altLang="en-US" sz="1600" smtClean="0"/>
              <a:t>아이디저장을 선택하세요</a:t>
            </a:r>
            <a:r>
              <a:rPr lang="en-US" altLang="ko-KR" sz="1600" smtClean="0"/>
              <a:t>.</a:t>
            </a:r>
            <a:endParaRPr lang="ko-KR" altLang="en-US" sz="1600"/>
          </a:p>
        </p:txBody>
      </p:sp>
      <p:sp>
        <p:nvSpPr>
          <p:cNvPr id="9" name="모서리가 둥근 직사각형 8"/>
          <p:cNvSpPr/>
          <p:nvPr/>
        </p:nvSpPr>
        <p:spPr>
          <a:xfrm>
            <a:off x="1633314" y="2045836"/>
            <a:ext cx="1785950" cy="1000132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" name="모서리가 둥근 사각형 설명선 9"/>
          <p:cNvSpPr/>
          <p:nvPr/>
        </p:nvSpPr>
        <p:spPr>
          <a:xfrm>
            <a:off x="4000496" y="1571612"/>
            <a:ext cx="428628" cy="357190"/>
          </a:xfrm>
          <a:prstGeom prst="wedgeRoundRectCallout">
            <a:avLst>
              <a:gd name="adj1" fmla="val -187336"/>
              <a:gd name="adj2" fmla="val 181133"/>
              <a:gd name="adj3" fmla="val 16667"/>
            </a:avLst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mtClean="0">
                <a:solidFill>
                  <a:schemeClr val="tx1"/>
                </a:solidFill>
              </a:rPr>
              <a:t>1</a:t>
            </a:r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12" name="모서리가 둥근 사각형 설명선 11"/>
          <p:cNvSpPr/>
          <p:nvPr/>
        </p:nvSpPr>
        <p:spPr>
          <a:xfrm>
            <a:off x="142844" y="2928934"/>
            <a:ext cx="428628" cy="357190"/>
          </a:xfrm>
          <a:prstGeom prst="wedgeRoundRectCallout">
            <a:avLst>
              <a:gd name="adj1" fmla="val 221117"/>
              <a:gd name="adj2" fmla="val 159279"/>
              <a:gd name="adj3" fmla="val 16667"/>
            </a:avLst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mtClean="0">
                <a:solidFill>
                  <a:schemeClr val="tx1"/>
                </a:solidFill>
              </a:rPr>
              <a:t>2</a:t>
            </a:r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13" name="모서리가 둥근 직사각형 12"/>
          <p:cNvSpPr/>
          <p:nvPr/>
        </p:nvSpPr>
        <p:spPr>
          <a:xfrm>
            <a:off x="1305308" y="3565490"/>
            <a:ext cx="1928826" cy="214314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4" name="TextBox 13"/>
          <p:cNvSpPr txBox="1"/>
          <p:nvPr/>
        </p:nvSpPr>
        <p:spPr>
          <a:xfrm>
            <a:off x="4572000" y="1785926"/>
            <a:ext cx="4286280" cy="58477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ko-KR" sz="1600" smtClean="0"/>
              <a:t>3.</a:t>
            </a:r>
            <a:r>
              <a:rPr lang="ko-KR" altLang="en-US" sz="1600" smtClean="0"/>
              <a:t>로그인을 눌러주세요</a:t>
            </a:r>
            <a:r>
              <a:rPr lang="en-US" altLang="ko-KR" sz="1600" smtClean="0"/>
              <a:t>. </a:t>
            </a:r>
            <a:r>
              <a:rPr lang="ko-KR" altLang="en-US" sz="1600" smtClean="0"/>
              <a:t>나가시고 싶으시면</a:t>
            </a:r>
            <a:endParaRPr lang="en-US" altLang="ko-KR" sz="1600" smtClean="0"/>
          </a:p>
          <a:p>
            <a:r>
              <a:rPr lang="en-US" altLang="ko-KR" sz="1600"/>
              <a:t> </a:t>
            </a:r>
            <a:r>
              <a:rPr lang="ko-KR" altLang="en-US" sz="1600" smtClean="0"/>
              <a:t> 종료를 눌러주세요</a:t>
            </a:r>
            <a:r>
              <a:rPr lang="en-US" altLang="ko-KR" sz="1600" smtClean="0"/>
              <a:t>.</a:t>
            </a:r>
            <a:endParaRPr lang="ko-KR" altLang="en-US" sz="1600"/>
          </a:p>
        </p:txBody>
      </p:sp>
      <p:sp>
        <p:nvSpPr>
          <p:cNvPr id="15" name="모서리가 둥근 사각형 설명선 14"/>
          <p:cNvSpPr/>
          <p:nvPr/>
        </p:nvSpPr>
        <p:spPr>
          <a:xfrm>
            <a:off x="4000496" y="2857496"/>
            <a:ext cx="428628" cy="357190"/>
          </a:xfrm>
          <a:prstGeom prst="wedgeRoundRectCallout">
            <a:avLst>
              <a:gd name="adj1" fmla="val -223758"/>
              <a:gd name="adj2" fmla="val 93718"/>
              <a:gd name="adj3" fmla="val 16667"/>
            </a:avLst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mtClean="0">
                <a:solidFill>
                  <a:schemeClr val="tx1"/>
                </a:solidFill>
              </a:rPr>
              <a:t>3</a:t>
            </a:r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16" name="모서리가 둥근 직사각형 15"/>
          <p:cNvSpPr/>
          <p:nvPr/>
        </p:nvSpPr>
        <p:spPr>
          <a:xfrm>
            <a:off x="1328106" y="3104336"/>
            <a:ext cx="1928826" cy="35719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142852"/>
            <a:ext cx="8229600" cy="500066"/>
          </a:xfrm>
        </p:spPr>
        <p:txBody>
          <a:bodyPr>
            <a:noAutofit/>
          </a:bodyPr>
          <a:lstStyle/>
          <a:p>
            <a:pPr algn="l"/>
            <a:r>
              <a:rPr lang="en-US" altLang="ko-KR" sz="3200"/>
              <a:t>2</a:t>
            </a:r>
            <a:r>
              <a:rPr lang="en-US" altLang="ko-KR" sz="3200" smtClean="0"/>
              <a:t>. </a:t>
            </a:r>
            <a:r>
              <a:rPr lang="ko-KR" altLang="en-US" sz="3200" smtClean="0"/>
              <a:t>메</a:t>
            </a:r>
            <a:r>
              <a:rPr lang="ko-KR" altLang="en-US" sz="3200"/>
              <a:t>인</a:t>
            </a:r>
          </a:p>
        </p:txBody>
      </p:sp>
      <p:pic>
        <p:nvPicPr>
          <p:cNvPr id="1026" name="Picture 2" descr="C:\Users\itelos\Desktop\비즈메카 앱 사용설명서\로그인.jpg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571472" y="785794"/>
            <a:ext cx="3143272" cy="571504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sp>
        <p:nvSpPr>
          <p:cNvPr id="7" name="TextBox 6"/>
          <p:cNvSpPr txBox="1"/>
          <p:nvPr/>
        </p:nvSpPr>
        <p:spPr>
          <a:xfrm>
            <a:off x="4572000" y="714356"/>
            <a:ext cx="4286280" cy="33855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ko-KR" sz="1600" smtClean="0"/>
              <a:t>1. </a:t>
            </a:r>
            <a:r>
              <a:rPr lang="ko-KR" altLang="en-US" sz="1600" smtClean="0"/>
              <a:t>일일 매출관리를 확인하실 수 있습니다</a:t>
            </a:r>
            <a:r>
              <a:rPr lang="en-US" altLang="ko-KR" sz="1600" smtClean="0"/>
              <a:t>. </a:t>
            </a:r>
            <a:endParaRPr lang="ko-KR" altLang="en-US" sz="1600"/>
          </a:p>
        </p:txBody>
      </p:sp>
      <p:sp>
        <p:nvSpPr>
          <p:cNvPr id="8" name="TextBox 7"/>
          <p:cNvSpPr txBox="1"/>
          <p:nvPr/>
        </p:nvSpPr>
        <p:spPr>
          <a:xfrm>
            <a:off x="4572000" y="1142984"/>
            <a:ext cx="4286280" cy="33855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ko-KR" sz="1600" smtClean="0"/>
              <a:t>2. </a:t>
            </a:r>
            <a:r>
              <a:rPr lang="ko-KR" altLang="en-US" sz="1600" smtClean="0"/>
              <a:t>매출 거래를 하실 수 있습니다</a:t>
            </a:r>
            <a:r>
              <a:rPr lang="en-US" altLang="ko-KR" sz="1600" smtClean="0"/>
              <a:t>.</a:t>
            </a:r>
            <a:endParaRPr lang="ko-KR" altLang="en-US" sz="1600"/>
          </a:p>
        </p:txBody>
      </p:sp>
      <p:sp>
        <p:nvSpPr>
          <p:cNvPr id="10" name="모서리가 둥근 사각형 설명선 9"/>
          <p:cNvSpPr/>
          <p:nvPr/>
        </p:nvSpPr>
        <p:spPr>
          <a:xfrm>
            <a:off x="4000496" y="1928802"/>
            <a:ext cx="428628" cy="357190"/>
          </a:xfrm>
          <a:prstGeom prst="wedgeRoundRectCallout">
            <a:avLst>
              <a:gd name="adj1" fmla="val -187336"/>
              <a:gd name="adj2" fmla="val 140548"/>
              <a:gd name="adj3" fmla="val 16667"/>
            </a:avLst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mtClean="0">
                <a:solidFill>
                  <a:schemeClr val="tx1"/>
                </a:solidFill>
              </a:rPr>
              <a:t>2</a:t>
            </a:r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12" name="모서리가 둥근 사각형 설명선 11"/>
          <p:cNvSpPr/>
          <p:nvPr/>
        </p:nvSpPr>
        <p:spPr>
          <a:xfrm>
            <a:off x="87089" y="1643050"/>
            <a:ext cx="428628" cy="357190"/>
          </a:xfrm>
          <a:prstGeom prst="wedgeRoundRectCallout">
            <a:avLst>
              <a:gd name="adj1" fmla="val 130337"/>
              <a:gd name="adj2" fmla="val 140216"/>
              <a:gd name="adj3" fmla="val 16667"/>
            </a:avLst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mtClean="0">
                <a:solidFill>
                  <a:schemeClr val="tx1"/>
                </a:solidFill>
              </a:rPr>
              <a:t>1</a:t>
            </a:r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13" name="모서리가 둥근 직사각형 12"/>
          <p:cNvSpPr/>
          <p:nvPr/>
        </p:nvSpPr>
        <p:spPr>
          <a:xfrm>
            <a:off x="857224" y="2214554"/>
            <a:ext cx="1285884" cy="35719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4" name="TextBox 13"/>
          <p:cNvSpPr txBox="1"/>
          <p:nvPr/>
        </p:nvSpPr>
        <p:spPr>
          <a:xfrm>
            <a:off x="4572000" y="1571612"/>
            <a:ext cx="4286280" cy="33855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ko-KR" sz="1600" smtClean="0"/>
              <a:t>3.</a:t>
            </a:r>
            <a:r>
              <a:rPr lang="ko-KR" altLang="en-US" sz="1600"/>
              <a:t> </a:t>
            </a:r>
            <a:r>
              <a:rPr lang="ko-KR" altLang="en-US" sz="1600" smtClean="0"/>
              <a:t>일일 매입관리를 확인하실 수 있습니다</a:t>
            </a:r>
            <a:r>
              <a:rPr lang="en-US" altLang="ko-KR" sz="1600" smtClean="0"/>
              <a:t>.</a:t>
            </a:r>
            <a:endParaRPr lang="ko-KR" altLang="en-US" sz="1600"/>
          </a:p>
        </p:txBody>
      </p:sp>
      <p:sp>
        <p:nvSpPr>
          <p:cNvPr id="15" name="모서리가 둥근 사각형 설명선 14"/>
          <p:cNvSpPr/>
          <p:nvPr/>
        </p:nvSpPr>
        <p:spPr>
          <a:xfrm>
            <a:off x="4000496" y="2928934"/>
            <a:ext cx="428628" cy="357190"/>
          </a:xfrm>
          <a:prstGeom prst="wedgeRoundRectCallout">
            <a:avLst>
              <a:gd name="adj1" fmla="val -191985"/>
              <a:gd name="adj2" fmla="val 115505"/>
              <a:gd name="adj3" fmla="val 16667"/>
            </a:avLst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mtClean="0">
                <a:solidFill>
                  <a:schemeClr val="tx1"/>
                </a:solidFill>
              </a:rPr>
              <a:t>6</a:t>
            </a:r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17" name="모서리가 둥근 직사각형 16"/>
          <p:cNvSpPr/>
          <p:nvPr/>
        </p:nvSpPr>
        <p:spPr>
          <a:xfrm>
            <a:off x="2241380" y="2428868"/>
            <a:ext cx="1214446" cy="35719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8" name="모서리가 둥근 직사각형 17"/>
          <p:cNvSpPr/>
          <p:nvPr/>
        </p:nvSpPr>
        <p:spPr>
          <a:xfrm>
            <a:off x="834922" y="2670016"/>
            <a:ext cx="1308186" cy="35719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0" name="모서리가 둥근 직사각형 19"/>
          <p:cNvSpPr/>
          <p:nvPr/>
        </p:nvSpPr>
        <p:spPr>
          <a:xfrm>
            <a:off x="846073" y="3127565"/>
            <a:ext cx="1297035" cy="35719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2" name="모서리가 둥근 직사각형 21"/>
          <p:cNvSpPr/>
          <p:nvPr/>
        </p:nvSpPr>
        <p:spPr>
          <a:xfrm>
            <a:off x="857223" y="3567344"/>
            <a:ext cx="1285885" cy="35719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4" name="모서리가 둥근 직사각형 23"/>
          <p:cNvSpPr/>
          <p:nvPr/>
        </p:nvSpPr>
        <p:spPr>
          <a:xfrm>
            <a:off x="857224" y="4000504"/>
            <a:ext cx="1285884" cy="35719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6" name="모서리가 둥근 직사각형 25"/>
          <p:cNvSpPr/>
          <p:nvPr/>
        </p:nvSpPr>
        <p:spPr>
          <a:xfrm>
            <a:off x="857224" y="4429132"/>
            <a:ext cx="1285884" cy="35719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8" name="모서리가 둥근 사각형 설명선 27"/>
          <p:cNvSpPr/>
          <p:nvPr/>
        </p:nvSpPr>
        <p:spPr>
          <a:xfrm>
            <a:off x="4000496" y="2428868"/>
            <a:ext cx="428628" cy="357190"/>
          </a:xfrm>
          <a:prstGeom prst="wedgeRoundRectCallout">
            <a:avLst>
              <a:gd name="adj1" fmla="val -189938"/>
              <a:gd name="adj2" fmla="val 128060"/>
              <a:gd name="adj3" fmla="val 16667"/>
            </a:avLst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mtClean="0">
                <a:solidFill>
                  <a:schemeClr val="tx1"/>
                </a:solidFill>
              </a:rPr>
              <a:t>4</a:t>
            </a:r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29" name="모서리가 둥근 사각형 설명선 28"/>
          <p:cNvSpPr/>
          <p:nvPr/>
        </p:nvSpPr>
        <p:spPr>
          <a:xfrm>
            <a:off x="87089" y="2131965"/>
            <a:ext cx="428628" cy="357190"/>
          </a:xfrm>
          <a:prstGeom prst="wedgeRoundRectCallout">
            <a:avLst>
              <a:gd name="adj1" fmla="val 139416"/>
              <a:gd name="adj2" fmla="val 145662"/>
              <a:gd name="adj3" fmla="val 16667"/>
            </a:avLst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>
                <a:solidFill>
                  <a:schemeClr val="tx1"/>
                </a:solidFill>
              </a:rPr>
              <a:t>3</a:t>
            </a:r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30" name="모서리가 둥근 사각형 설명선 29"/>
          <p:cNvSpPr/>
          <p:nvPr/>
        </p:nvSpPr>
        <p:spPr>
          <a:xfrm>
            <a:off x="4000496" y="3429000"/>
            <a:ext cx="428628" cy="357190"/>
          </a:xfrm>
          <a:prstGeom prst="wedgeRoundRectCallout">
            <a:avLst>
              <a:gd name="adj1" fmla="val -207872"/>
              <a:gd name="adj2" fmla="val 99165"/>
              <a:gd name="adj3" fmla="val 16667"/>
            </a:avLst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mtClean="0">
                <a:solidFill>
                  <a:schemeClr val="tx1"/>
                </a:solidFill>
              </a:rPr>
              <a:t>8</a:t>
            </a:r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31" name="모서리가 둥근 사각형 설명선 30"/>
          <p:cNvSpPr/>
          <p:nvPr/>
        </p:nvSpPr>
        <p:spPr>
          <a:xfrm>
            <a:off x="4000496" y="3929066"/>
            <a:ext cx="428628" cy="357190"/>
          </a:xfrm>
          <a:prstGeom prst="wedgeRoundRectCallout">
            <a:avLst>
              <a:gd name="adj1" fmla="val -201063"/>
              <a:gd name="adj2" fmla="val 93718"/>
              <a:gd name="adj3" fmla="val 16667"/>
            </a:avLst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ctr"/>
            <a:r>
              <a:rPr lang="en-US" altLang="ko-KR" sz="1400" b="1" smtClean="0">
                <a:solidFill>
                  <a:schemeClr val="tx1"/>
                </a:solidFill>
              </a:rPr>
              <a:t>10</a:t>
            </a:r>
            <a:endParaRPr lang="ko-KR" altLang="en-US" sz="1400" b="1">
              <a:solidFill>
                <a:schemeClr val="tx1"/>
              </a:solidFill>
            </a:endParaRPr>
          </a:p>
        </p:txBody>
      </p:sp>
      <p:sp>
        <p:nvSpPr>
          <p:cNvPr id="32" name="모서리가 둥근 사각형 설명선 31"/>
          <p:cNvSpPr/>
          <p:nvPr/>
        </p:nvSpPr>
        <p:spPr>
          <a:xfrm>
            <a:off x="78057" y="2643182"/>
            <a:ext cx="428628" cy="357190"/>
          </a:xfrm>
          <a:prstGeom prst="wedgeRoundRectCallout">
            <a:avLst>
              <a:gd name="adj1" fmla="val 132607"/>
              <a:gd name="adj2" fmla="val 137492"/>
              <a:gd name="adj3" fmla="val 16667"/>
            </a:avLst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mtClean="0">
                <a:solidFill>
                  <a:schemeClr val="tx1"/>
                </a:solidFill>
              </a:rPr>
              <a:t>5</a:t>
            </a:r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33" name="모서리가 둥근 사각형 설명선 32"/>
          <p:cNvSpPr/>
          <p:nvPr/>
        </p:nvSpPr>
        <p:spPr>
          <a:xfrm>
            <a:off x="78057" y="3154399"/>
            <a:ext cx="428628" cy="357190"/>
          </a:xfrm>
          <a:prstGeom prst="wedgeRoundRectCallout">
            <a:avLst>
              <a:gd name="adj1" fmla="val 137755"/>
              <a:gd name="adj2" fmla="val 116303"/>
              <a:gd name="adj3" fmla="val 16667"/>
            </a:avLst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mtClean="0">
                <a:solidFill>
                  <a:schemeClr val="tx1"/>
                </a:solidFill>
              </a:rPr>
              <a:t>7</a:t>
            </a:r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34" name="모서리가 둥근 사각형 설명선 33"/>
          <p:cNvSpPr/>
          <p:nvPr/>
        </p:nvSpPr>
        <p:spPr>
          <a:xfrm>
            <a:off x="78057" y="4266041"/>
            <a:ext cx="428628" cy="357190"/>
          </a:xfrm>
          <a:prstGeom prst="wedgeRoundRectCallout">
            <a:avLst>
              <a:gd name="adj1" fmla="val 131223"/>
              <a:gd name="adj2" fmla="val 42571"/>
              <a:gd name="adj3" fmla="val 16667"/>
            </a:avLst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ctr"/>
            <a:r>
              <a:rPr lang="en-US" altLang="ko-KR" sz="1400" b="1" smtClean="0">
                <a:solidFill>
                  <a:schemeClr val="tx1"/>
                </a:solidFill>
              </a:rPr>
              <a:t>11</a:t>
            </a:r>
            <a:endParaRPr lang="ko-KR" altLang="en-US" sz="1400" b="1">
              <a:solidFill>
                <a:schemeClr val="tx1"/>
              </a:solidFill>
            </a:endParaRPr>
          </a:p>
        </p:txBody>
      </p:sp>
      <p:sp>
        <p:nvSpPr>
          <p:cNvPr id="35" name="모서리가 둥근 사각형 설명선 34"/>
          <p:cNvSpPr/>
          <p:nvPr/>
        </p:nvSpPr>
        <p:spPr>
          <a:xfrm>
            <a:off x="71406" y="3694537"/>
            <a:ext cx="428628" cy="357190"/>
          </a:xfrm>
          <a:prstGeom prst="wedgeRoundRectCallout">
            <a:avLst>
              <a:gd name="adj1" fmla="val 145836"/>
              <a:gd name="adj2" fmla="val 78043"/>
              <a:gd name="adj3" fmla="val 16667"/>
            </a:avLst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mtClean="0">
                <a:solidFill>
                  <a:schemeClr val="tx1"/>
                </a:solidFill>
              </a:rPr>
              <a:t>9</a:t>
            </a:r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4572000" y="2000240"/>
            <a:ext cx="4286280" cy="33855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ko-KR" sz="1600" smtClean="0"/>
              <a:t>4. </a:t>
            </a:r>
            <a:r>
              <a:rPr lang="ko-KR" altLang="en-US" sz="1600" smtClean="0"/>
              <a:t>매입 거래를 하실 수 있습니다</a:t>
            </a:r>
            <a:r>
              <a:rPr lang="en-US" altLang="ko-KR" sz="1600" smtClean="0"/>
              <a:t>.</a:t>
            </a:r>
            <a:endParaRPr lang="ko-KR" altLang="en-US" sz="1600"/>
          </a:p>
        </p:txBody>
      </p:sp>
      <p:sp>
        <p:nvSpPr>
          <p:cNvPr id="37" name="TextBox 36"/>
          <p:cNvSpPr txBox="1"/>
          <p:nvPr/>
        </p:nvSpPr>
        <p:spPr>
          <a:xfrm>
            <a:off x="4572000" y="2428868"/>
            <a:ext cx="4286280" cy="33855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ko-KR" sz="1600" smtClean="0"/>
              <a:t>5. </a:t>
            </a:r>
            <a:r>
              <a:rPr lang="ko-KR" altLang="en-US" sz="1600" smtClean="0"/>
              <a:t>기간별 미수금을 확인하실 수 있습니다</a:t>
            </a:r>
            <a:r>
              <a:rPr lang="en-US" altLang="ko-KR" sz="1600" smtClean="0"/>
              <a:t>.</a:t>
            </a:r>
            <a:endParaRPr lang="ko-KR" altLang="en-US" sz="1600"/>
          </a:p>
        </p:txBody>
      </p:sp>
      <p:sp>
        <p:nvSpPr>
          <p:cNvPr id="38" name="TextBox 37"/>
          <p:cNvSpPr txBox="1"/>
          <p:nvPr/>
        </p:nvSpPr>
        <p:spPr>
          <a:xfrm>
            <a:off x="4572000" y="2857496"/>
            <a:ext cx="4286280" cy="83099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ko-KR" sz="1600" smtClean="0"/>
              <a:t>6.</a:t>
            </a:r>
            <a:r>
              <a:rPr lang="ko-KR" altLang="en-US" sz="1600"/>
              <a:t> </a:t>
            </a:r>
            <a:r>
              <a:rPr lang="ko-KR" altLang="en-US" sz="1600" smtClean="0"/>
              <a:t>계정과목별 지출관리를 입력하실 수 </a:t>
            </a:r>
            <a:endParaRPr lang="en-US" altLang="ko-KR" sz="1600"/>
          </a:p>
          <a:p>
            <a:r>
              <a:rPr lang="en-US" altLang="ko-KR" sz="1600" smtClean="0"/>
              <a:t>   </a:t>
            </a:r>
            <a:r>
              <a:rPr lang="ko-KR" altLang="en-US" sz="1600" smtClean="0"/>
              <a:t>있습니다</a:t>
            </a:r>
            <a:r>
              <a:rPr lang="en-US" altLang="ko-KR" sz="1600" smtClean="0"/>
              <a:t>.</a:t>
            </a:r>
            <a:r>
              <a:rPr lang="ko-KR" altLang="en-US" sz="1600" smtClean="0"/>
              <a:t>영업 외 모든 비용을 입출력 처리</a:t>
            </a:r>
            <a:endParaRPr lang="en-US" altLang="ko-KR" sz="1600" smtClean="0"/>
          </a:p>
          <a:p>
            <a:r>
              <a:rPr lang="en-US" altLang="ko-KR" sz="1600"/>
              <a:t> </a:t>
            </a:r>
            <a:r>
              <a:rPr lang="en-US" altLang="ko-KR" sz="1600" smtClean="0"/>
              <a:t>  </a:t>
            </a:r>
            <a:r>
              <a:rPr lang="ko-KR" altLang="en-US" sz="1600" smtClean="0"/>
              <a:t>하실 수 있습니다</a:t>
            </a:r>
            <a:r>
              <a:rPr lang="en-US" altLang="ko-KR" sz="1600" smtClean="0"/>
              <a:t>.</a:t>
            </a:r>
            <a:endParaRPr lang="ko-KR" altLang="en-US" sz="1600"/>
          </a:p>
        </p:txBody>
      </p:sp>
      <p:sp>
        <p:nvSpPr>
          <p:cNvPr id="39" name="TextBox 38"/>
          <p:cNvSpPr txBox="1"/>
          <p:nvPr/>
        </p:nvSpPr>
        <p:spPr>
          <a:xfrm>
            <a:off x="4572000" y="3786190"/>
            <a:ext cx="4286280" cy="33855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ko-KR" sz="1600" smtClean="0"/>
              <a:t>7. </a:t>
            </a:r>
            <a:r>
              <a:rPr lang="ko-KR" altLang="en-US" sz="1600" smtClean="0"/>
              <a:t>기간별 실적을 보실 수 있습니다</a:t>
            </a:r>
            <a:r>
              <a:rPr lang="en-US" altLang="ko-KR" sz="1600" smtClean="0"/>
              <a:t>.</a:t>
            </a:r>
            <a:endParaRPr lang="ko-KR" altLang="en-US" sz="1600"/>
          </a:p>
        </p:txBody>
      </p:sp>
      <p:sp>
        <p:nvSpPr>
          <p:cNvPr id="40" name="TextBox 39"/>
          <p:cNvSpPr txBox="1"/>
          <p:nvPr/>
        </p:nvSpPr>
        <p:spPr>
          <a:xfrm>
            <a:off x="4572000" y="4214818"/>
            <a:ext cx="4286280" cy="33855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ko-KR" sz="1600" smtClean="0"/>
              <a:t>8. </a:t>
            </a:r>
            <a:r>
              <a:rPr lang="ko-KR" altLang="en-US" sz="1600" smtClean="0"/>
              <a:t>상품을 조회</a:t>
            </a:r>
            <a:r>
              <a:rPr lang="en-US" altLang="ko-KR" sz="1600" smtClean="0"/>
              <a:t>,</a:t>
            </a:r>
            <a:r>
              <a:rPr lang="ko-KR" altLang="en-US" sz="1600" smtClean="0"/>
              <a:t>등록하실 수 있습니다</a:t>
            </a:r>
            <a:r>
              <a:rPr lang="en-US" altLang="ko-KR" sz="1600" smtClean="0"/>
              <a:t>.</a:t>
            </a:r>
            <a:endParaRPr lang="ko-KR" altLang="en-US" sz="1600"/>
          </a:p>
        </p:txBody>
      </p:sp>
      <p:sp>
        <p:nvSpPr>
          <p:cNvPr id="41" name="TextBox 40"/>
          <p:cNvSpPr txBox="1"/>
          <p:nvPr/>
        </p:nvSpPr>
        <p:spPr>
          <a:xfrm>
            <a:off x="4572000" y="4643446"/>
            <a:ext cx="4286280" cy="33855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ko-KR" sz="1600" smtClean="0"/>
              <a:t>9.</a:t>
            </a:r>
            <a:r>
              <a:rPr lang="ko-KR" altLang="en-US" sz="1600" smtClean="0"/>
              <a:t> 거래처정보를 조회</a:t>
            </a:r>
            <a:r>
              <a:rPr lang="en-US" altLang="ko-KR" sz="1600" smtClean="0"/>
              <a:t>,</a:t>
            </a:r>
            <a:r>
              <a:rPr lang="ko-KR" altLang="en-US" sz="1600" smtClean="0"/>
              <a:t>등록하실 수 있습니다</a:t>
            </a:r>
            <a:r>
              <a:rPr lang="en-US" altLang="ko-KR" sz="1600" smtClean="0"/>
              <a:t>.</a:t>
            </a:r>
            <a:endParaRPr lang="ko-KR" altLang="en-US" sz="1600"/>
          </a:p>
        </p:txBody>
      </p:sp>
      <p:sp>
        <p:nvSpPr>
          <p:cNvPr id="42" name="TextBox 41"/>
          <p:cNvSpPr txBox="1"/>
          <p:nvPr/>
        </p:nvSpPr>
        <p:spPr>
          <a:xfrm>
            <a:off x="4572000" y="5072074"/>
            <a:ext cx="4286280" cy="33855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ko-KR" sz="1600" smtClean="0"/>
              <a:t>10. </a:t>
            </a:r>
            <a:r>
              <a:rPr lang="ko-KR" altLang="en-US" sz="1600" smtClean="0"/>
              <a:t>기간별 계산서를 하실 수 있습니다</a:t>
            </a:r>
            <a:r>
              <a:rPr lang="en-US" altLang="ko-KR" sz="1600" smtClean="0"/>
              <a:t>.</a:t>
            </a:r>
            <a:r>
              <a:rPr lang="ko-KR" altLang="en-US" sz="1600" smtClean="0"/>
              <a:t> </a:t>
            </a:r>
            <a:endParaRPr lang="ko-KR" altLang="en-US" sz="1600"/>
          </a:p>
        </p:txBody>
      </p:sp>
      <p:sp>
        <p:nvSpPr>
          <p:cNvPr id="43" name="TextBox 42"/>
          <p:cNvSpPr txBox="1"/>
          <p:nvPr/>
        </p:nvSpPr>
        <p:spPr>
          <a:xfrm>
            <a:off x="4572000" y="5500702"/>
            <a:ext cx="4286280" cy="33855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ko-KR" sz="1600" smtClean="0"/>
              <a:t>11.</a:t>
            </a:r>
            <a:r>
              <a:rPr lang="ko-KR" altLang="en-US" sz="1600" smtClean="0"/>
              <a:t> 상품의 재고 현황을 보실 수 있습니다</a:t>
            </a:r>
            <a:r>
              <a:rPr lang="en-US" altLang="ko-KR" sz="1600" smtClean="0"/>
              <a:t>.</a:t>
            </a:r>
            <a:endParaRPr lang="ko-KR" altLang="en-US" sz="1600"/>
          </a:p>
        </p:txBody>
      </p:sp>
      <p:sp>
        <p:nvSpPr>
          <p:cNvPr id="44" name="TextBox 43"/>
          <p:cNvSpPr txBox="1"/>
          <p:nvPr/>
        </p:nvSpPr>
        <p:spPr>
          <a:xfrm>
            <a:off x="4572000" y="5929330"/>
            <a:ext cx="4286280" cy="33855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ko-KR" sz="1600" smtClean="0"/>
              <a:t>12.</a:t>
            </a:r>
            <a:r>
              <a:rPr lang="ko-KR" altLang="en-US" sz="1600"/>
              <a:t> </a:t>
            </a:r>
            <a:r>
              <a:rPr lang="ko-KR" altLang="en-US" sz="1600" smtClean="0"/>
              <a:t>블루투스 프린트를 연결하실 수 있습니다</a:t>
            </a:r>
            <a:r>
              <a:rPr lang="en-US" altLang="ko-KR" sz="1600" smtClean="0"/>
              <a:t>.</a:t>
            </a:r>
            <a:endParaRPr lang="ko-KR" altLang="en-US" sz="1600"/>
          </a:p>
        </p:txBody>
      </p:sp>
      <p:sp>
        <p:nvSpPr>
          <p:cNvPr id="45" name="모서리가 둥근 직사각형 44"/>
          <p:cNvSpPr/>
          <p:nvPr/>
        </p:nvSpPr>
        <p:spPr>
          <a:xfrm>
            <a:off x="2241380" y="2857495"/>
            <a:ext cx="1214446" cy="395175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6" name="모서리가 둥근 직사각형 45"/>
          <p:cNvSpPr/>
          <p:nvPr/>
        </p:nvSpPr>
        <p:spPr>
          <a:xfrm>
            <a:off x="2225697" y="3309469"/>
            <a:ext cx="1214446" cy="395175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7" name="모서리가 둥근 직사각형 46"/>
          <p:cNvSpPr/>
          <p:nvPr/>
        </p:nvSpPr>
        <p:spPr>
          <a:xfrm>
            <a:off x="2214546" y="3786190"/>
            <a:ext cx="1214446" cy="395175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8" name="모서리가 둥근 직사각형 47"/>
          <p:cNvSpPr/>
          <p:nvPr/>
        </p:nvSpPr>
        <p:spPr>
          <a:xfrm>
            <a:off x="2214546" y="4248271"/>
            <a:ext cx="1214446" cy="395175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0" name="모서리가 둥근 직사각형 49"/>
          <p:cNvSpPr/>
          <p:nvPr/>
        </p:nvSpPr>
        <p:spPr>
          <a:xfrm>
            <a:off x="613726" y="1519630"/>
            <a:ext cx="3071834" cy="35719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9" name="모서리가 둥근 사각형 설명선 48"/>
          <p:cNvSpPr/>
          <p:nvPr/>
        </p:nvSpPr>
        <p:spPr>
          <a:xfrm>
            <a:off x="3857620" y="1142984"/>
            <a:ext cx="428628" cy="357190"/>
          </a:xfrm>
          <a:prstGeom prst="wedgeRoundRectCallout">
            <a:avLst>
              <a:gd name="adj1" fmla="val -134307"/>
              <a:gd name="adj2" fmla="val 80698"/>
              <a:gd name="adj3" fmla="val 16667"/>
            </a:avLst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ctr"/>
            <a:r>
              <a:rPr lang="en-US" altLang="ko-KR" sz="1400" b="1" smtClean="0">
                <a:solidFill>
                  <a:schemeClr val="tx1"/>
                </a:solidFill>
              </a:rPr>
              <a:t>12</a:t>
            </a:r>
            <a:endParaRPr lang="ko-KR" altLang="en-US" sz="1400" b="1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내용 개체 틀 8" descr="Screenshot_20210518-132239_Settings.jpg"/>
          <p:cNvPicPr>
            <a:picLocks noGrp="1"/>
          </p:cNvPicPr>
          <p:nvPr>
            <p:ph sz="quarter" idx="4"/>
          </p:nvPr>
        </p:nvPicPr>
        <p:blipFill>
          <a:blip r:embed="rId2" cstate="print"/>
          <a:stretch>
            <a:fillRect/>
          </a:stretch>
        </p:blipFill>
        <p:spPr>
          <a:xfrm>
            <a:off x="571472" y="928670"/>
            <a:ext cx="1800000" cy="3714776"/>
          </a:xfrm>
        </p:spPr>
      </p:pic>
      <p:sp>
        <p:nvSpPr>
          <p:cNvPr id="7" name="제목 1"/>
          <p:cNvSpPr>
            <a:spLocks noGrp="1"/>
          </p:cNvSpPr>
          <p:nvPr>
            <p:ph type="title"/>
          </p:nvPr>
        </p:nvSpPr>
        <p:spPr>
          <a:xfrm>
            <a:off x="457200" y="142852"/>
            <a:ext cx="8229600" cy="500066"/>
          </a:xfrm>
        </p:spPr>
        <p:txBody>
          <a:bodyPr>
            <a:noAutofit/>
          </a:bodyPr>
          <a:lstStyle/>
          <a:p>
            <a:pPr algn="l"/>
            <a:r>
              <a:rPr lang="en-US" altLang="ko-KR" sz="3200" smtClean="0"/>
              <a:t>3. </a:t>
            </a:r>
            <a:r>
              <a:rPr lang="ko-KR" altLang="en-US" sz="3200" smtClean="0"/>
              <a:t>블루투스 프린터 연결</a:t>
            </a:r>
            <a:endParaRPr lang="ko-KR" altLang="en-US" sz="3200"/>
          </a:p>
        </p:txBody>
      </p:sp>
      <p:pic>
        <p:nvPicPr>
          <p:cNvPr id="11" name="그림 10" descr="Screenshot_20210518-132241_Settings.jpg"/>
          <p:cNvPicPr>
            <a:picLocks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71736" y="928670"/>
            <a:ext cx="1800000" cy="3714776"/>
          </a:xfrm>
          <a:prstGeom prst="rect">
            <a:avLst/>
          </a:prstGeom>
        </p:spPr>
      </p:pic>
      <p:pic>
        <p:nvPicPr>
          <p:cNvPr id="12" name="그림 11" descr="Screenshot_20210518-132246_Settings.jpg"/>
          <p:cNvPicPr preferRelativeResize="0">
            <a:picLocks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705812" y="928670"/>
            <a:ext cx="1800000" cy="3714776"/>
          </a:xfrm>
          <a:prstGeom prst="rect">
            <a:avLst/>
          </a:prstGeom>
        </p:spPr>
      </p:pic>
      <p:pic>
        <p:nvPicPr>
          <p:cNvPr id="14" name="그림 13" descr="Screenshot_20210518-132249_Settings.jpg"/>
          <p:cNvPicPr>
            <a:picLocks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759744" y="928670"/>
            <a:ext cx="1800000" cy="3714776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571472" y="5143512"/>
            <a:ext cx="1857388" cy="132343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ko-KR" sz="1600" smtClean="0"/>
              <a:t>1. </a:t>
            </a:r>
            <a:r>
              <a:rPr lang="ko-KR" altLang="en-US" sz="1600" smtClean="0"/>
              <a:t>프린터 전원을 키시고 휴대폰 블루투스를 키셔서 </a:t>
            </a:r>
            <a:r>
              <a:rPr lang="ko-KR" altLang="en-US" sz="1600" smtClean="0">
                <a:solidFill>
                  <a:srgbClr val="FF0000"/>
                </a:solidFill>
              </a:rPr>
              <a:t>찾기</a:t>
            </a:r>
            <a:r>
              <a:rPr lang="ko-KR" altLang="en-US" sz="1600" smtClean="0"/>
              <a:t>를 눌러 프린터를 찾으세요</a:t>
            </a:r>
            <a:r>
              <a:rPr lang="en-US" altLang="ko-KR" sz="1600" smtClean="0"/>
              <a:t>.</a:t>
            </a:r>
            <a:endParaRPr lang="ko-KR" altLang="en-US" sz="1600"/>
          </a:p>
        </p:txBody>
      </p:sp>
      <p:sp>
        <p:nvSpPr>
          <p:cNvPr id="16" name="TextBox 15"/>
          <p:cNvSpPr txBox="1"/>
          <p:nvPr/>
        </p:nvSpPr>
        <p:spPr>
          <a:xfrm>
            <a:off x="2580800" y="5143512"/>
            <a:ext cx="1857388" cy="107721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ko-KR" sz="1600"/>
              <a:t>2</a:t>
            </a:r>
            <a:r>
              <a:rPr lang="en-US" altLang="ko-KR" sz="1600" smtClean="0"/>
              <a:t>. </a:t>
            </a:r>
            <a:r>
              <a:rPr lang="ko-KR" altLang="en-US" sz="1600" smtClean="0"/>
              <a:t>위 사진과같이 프린트가 뜨시면 눌러서 등록을 합니다</a:t>
            </a:r>
            <a:r>
              <a:rPr lang="en-US" altLang="ko-KR" sz="1600" smtClean="0"/>
              <a:t>. </a:t>
            </a:r>
            <a:endParaRPr lang="ko-KR" altLang="en-US" sz="1600"/>
          </a:p>
        </p:txBody>
      </p:sp>
      <p:sp>
        <p:nvSpPr>
          <p:cNvPr id="17" name="모서리가 둥근 직사각형 16"/>
          <p:cNvSpPr/>
          <p:nvPr/>
        </p:nvSpPr>
        <p:spPr>
          <a:xfrm>
            <a:off x="571472" y="3214686"/>
            <a:ext cx="1785950" cy="357190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8" name="모서리가 둥근 직사각형 17"/>
          <p:cNvSpPr/>
          <p:nvPr/>
        </p:nvSpPr>
        <p:spPr>
          <a:xfrm>
            <a:off x="6715140" y="2241388"/>
            <a:ext cx="1785950" cy="187480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9" name="TextBox 18"/>
          <p:cNvSpPr txBox="1"/>
          <p:nvPr/>
        </p:nvSpPr>
        <p:spPr>
          <a:xfrm>
            <a:off x="6786578" y="5143512"/>
            <a:ext cx="1857388" cy="132343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ko-KR" sz="1600" smtClean="0"/>
              <a:t>4. </a:t>
            </a:r>
            <a:r>
              <a:rPr lang="ko-KR" altLang="en-US" sz="1600" smtClean="0"/>
              <a:t>등록된 디바이스에 프린터가 등록이 되었다면 휴대폰 </a:t>
            </a:r>
            <a:r>
              <a:rPr lang="ko-KR" altLang="en-US" sz="1600" err="1" smtClean="0"/>
              <a:t>앱으로</a:t>
            </a:r>
            <a:r>
              <a:rPr lang="ko-KR" altLang="en-US" sz="1600" smtClean="0"/>
              <a:t> 들어가세요</a:t>
            </a:r>
            <a:r>
              <a:rPr lang="en-US" altLang="ko-KR" sz="1600" smtClean="0"/>
              <a:t>.</a:t>
            </a:r>
            <a:r>
              <a:rPr lang="ko-KR" altLang="en-US" sz="1600" smtClean="0"/>
              <a:t> </a:t>
            </a:r>
            <a:r>
              <a:rPr lang="en-US" altLang="ko-KR" sz="1600" smtClean="0"/>
              <a:t> </a:t>
            </a:r>
            <a:endParaRPr lang="ko-KR" altLang="en-US" sz="1600"/>
          </a:p>
        </p:txBody>
      </p:sp>
      <p:sp>
        <p:nvSpPr>
          <p:cNvPr id="20" name="TextBox 19"/>
          <p:cNvSpPr txBox="1"/>
          <p:nvPr/>
        </p:nvSpPr>
        <p:spPr>
          <a:xfrm>
            <a:off x="4714876" y="5143512"/>
            <a:ext cx="1857388" cy="132343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ko-KR" sz="1600"/>
              <a:t>3</a:t>
            </a:r>
            <a:r>
              <a:rPr lang="en-US" altLang="ko-KR" sz="1600" smtClean="0"/>
              <a:t>. </a:t>
            </a:r>
            <a:r>
              <a:rPr lang="ko-KR" altLang="en-US" sz="1600" smtClean="0"/>
              <a:t>블루투스 연결 요청이 뜨시면 프린트와 휴대폰을 연결해주세요</a:t>
            </a:r>
            <a:r>
              <a:rPr lang="en-US" altLang="ko-KR" sz="1600" smtClean="0"/>
              <a:t>.</a:t>
            </a:r>
          </a:p>
          <a:p>
            <a:r>
              <a:rPr lang="en-US" altLang="ko-KR" sz="1600" smtClean="0"/>
              <a:t>(</a:t>
            </a:r>
            <a:r>
              <a:rPr lang="ko-KR" altLang="en-US" sz="1600" smtClean="0"/>
              <a:t>확인을 누르세요</a:t>
            </a:r>
            <a:r>
              <a:rPr lang="en-US" altLang="ko-KR" sz="1600" smtClean="0"/>
              <a:t>.)</a:t>
            </a:r>
            <a:endParaRPr lang="ko-KR" altLang="en-US" sz="1600"/>
          </a:p>
        </p:txBody>
      </p:sp>
      <p:sp>
        <p:nvSpPr>
          <p:cNvPr id="21" name="모서리가 둥근 사각형 설명선 20"/>
          <p:cNvSpPr/>
          <p:nvPr/>
        </p:nvSpPr>
        <p:spPr>
          <a:xfrm>
            <a:off x="33453" y="1214422"/>
            <a:ext cx="428628" cy="357190"/>
          </a:xfrm>
          <a:prstGeom prst="wedgeRoundRectCallout">
            <a:avLst>
              <a:gd name="adj1" fmla="val 382417"/>
              <a:gd name="adj2" fmla="val -62377"/>
              <a:gd name="adj3" fmla="val 16667"/>
            </a:avLst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mtClean="0">
                <a:solidFill>
                  <a:schemeClr val="tx1"/>
                </a:solidFill>
              </a:rPr>
              <a:t>1</a:t>
            </a:r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22" name="모서리가 둥근 사각형 설명선 21"/>
          <p:cNvSpPr/>
          <p:nvPr/>
        </p:nvSpPr>
        <p:spPr>
          <a:xfrm>
            <a:off x="4714876" y="4643446"/>
            <a:ext cx="428628" cy="357190"/>
          </a:xfrm>
          <a:prstGeom prst="wedgeRoundRectCallout">
            <a:avLst>
              <a:gd name="adj1" fmla="val 223719"/>
              <a:gd name="adj2" fmla="val -149791"/>
              <a:gd name="adj3" fmla="val 16667"/>
            </a:avLst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mtClean="0">
                <a:solidFill>
                  <a:schemeClr val="tx1"/>
                </a:solidFill>
              </a:rPr>
              <a:t>3</a:t>
            </a:r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23" name="모서리가 둥근 직사각형 22"/>
          <p:cNvSpPr/>
          <p:nvPr/>
        </p:nvSpPr>
        <p:spPr>
          <a:xfrm>
            <a:off x="5715008" y="4071942"/>
            <a:ext cx="642942" cy="285752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 txBox="1">
            <a:spLocks/>
          </p:cNvSpPr>
          <p:nvPr/>
        </p:nvSpPr>
        <p:spPr>
          <a:xfrm>
            <a:off x="457200" y="98248"/>
            <a:ext cx="8229600" cy="500066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3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3. </a:t>
            </a:r>
            <a:r>
              <a:rPr kumimoji="0" lang="ko-KR" altLang="en-US" sz="3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블루투스 프린터 연결</a:t>
            </a:r>
          </a:p>
        </p:txBody>
      </p:sp>
      <p:pic>
        <p:nvPicPr>
          <p:cNvPr id="2050" name="Picture 2" descr="C:\Users\itelos\Desktop\비즈메카 앱 사용설명서\블루투스프린트\Screenshot_20210518-14491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1000108"/>
            <a:ext cx="2500330" cy="392909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pic>
        <p:nvPicPr>
          <p:cNvPr id="2051" name="Picture 3" descr="C:\Users\itelos\Desktop\비즈메카 앱 사용설명서\블루투스프린트\Screenshot_20210518-14491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86114" y="1000108"/>
            <a:ext cx="2481171" cy="389898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pic>
        <p:nvPicPr>
          <p:cNvPr id="2052" name="Picture 4" descr="C:\Users\itelos\Desktop\비즈메카 앱 사용설명서\블루투스프린트\Screenshot_20210518-14492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72198" y="1000108"/>
            <a:ext cx="2500330" cy="392909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sp>
        <p:nvSpPr>
          <p:cNvPr id="6" name="TextBox 5"/>
          <p:cNvSpPr txBox="1"/>
          <p:nvPr/>
        </p:nvSpPr>
        <p:spPr>
          <a:xfrm>
            <a:off x="428596" y="5143512"/>
            <a:ext cx="2500330" cy="58477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ko-KR" sz="1600" smtClean="0"/>
              <a:t>1. </a:t>
            </a:r>
            <a:r>
              <a:rPr lang="ko-KR" altLang="en-US" sz="1600" smtClean="0"/>
              <a:t>블루투스 프린터 연결을 눌러주세요</a:t>
            </a:r>
            <a:r>
              <a:rPr lang="en-US" altLang="ko-KR" sz="1600" smtClean="0"/>
              <a:t>.</a:t>
            </a:r>
            <a:endParaRPr lang="ko-KR" altLang="en-US" sz="1600"/>
          </a:p>
        </p:txBody>
      </p:sp>
      <p:sp>
        <p:nvSpPr>
          <p:cNvPr id="7" name="모서리가 둥근 직사각형 6"/>
          <p:cNvSpPr/>
          <p:nvPr/>
        </p:nvSpPr>
        <p:spPr>
          <a:xfrm>
            <a:off x="500034" y="1500174"/>
            <a:ext cx="2357454" cy="285752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" name="모서리가 둥근 사각형 설명선 7"/>
          <p:cNvSpPr/>
          <p:nvPr/>
        </p:nvSpPr>
        <p:spPr>
          <a:xfrm>
            <a:off x="98240" y="1835062"/>
            <a:ext cx="357190" cy="357190"/>
          </a:xfrm>
          <a:prstGeom prst="wedgeRoundRectCallout">
            <a:avLst>
              <a:gd name="adj1" fmla="val 172727"/>
              <a:gd name="adj2" fmla="val -81109"/>
              <a:gd name="adj3" fmla="val 16667"/>
            </a:avLst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mtClean="0">
                <a:solidFill>
                  <a:schemeClr val="tx1"/>
                </a:solidFill>
              </a:rPr>
              <a:t>1</a:t>
            </a:r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321835" y="5143512"/>
            <a:ext cx="2500330" cy="58477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ko-KR" sz="1600" smtClean="0"/>
              <a:t>2. </a:t>
            </a:r>
            <a:r>
              <a:rPr lang="ko-KR" altLang="en-US" sz="1600" smtClean="0"/>
              <a:t>블루투스 프린터를 연결중입니다</a:t>
            </a:r>
            <a:r>
              <a:rPr lang="en-US" altLang="ko-KR" sz="1600" smtClean="0"/>
              <a:t>.</a:t>
            </a:r>
            <a:endParaRPr lang="ko-KR" altLang="en-US" sz="1600"/>
          </a:p>
        </p:txBody>
      </p:sp>
      <p:sp>
        <p:nvSpPr>
          <p:cNvPr id="10" name="TextBox 9"/>
          <p:cNvSpPr txBox="1"/>
          <p:nvPr/>
        </p:nvSpPr>
        <p:spPr>
          <a:xfrm>
            <a:off x="6072198" y="5143512"/>
            <a:ext cx="2500330" cy="107721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ko-KR" sz="1600" smtClean="0"/>
              <a:t>3. </a:t>
            </a:r>
            <a:r>
              <a:rPr lang="ko-KR" altLang="en-US" sz="1600" smtClean="0"/>
              <a:t>블루투스 프린터 연결이 완료되었습니다</a:t>
            </a:r>
            <a:r>
              <a:rPr lang="en-US" altLang="ko-KR" sz="1600" smtClean="0"/>
              <a:t>. (</a:t>
            </a:r>
            <a:r>
              <a:rPr lang="ko-KR" altLang="en-US" sz="1600" smtClean="0"/>
              <a:t>앱을 실행시 연결을 눌러 연결을 해주셔야합니다</a:t>
            </a:r>
            <a:r>
              <a:rPr lang="en-US" altLang="ko-KR" sz="1600" smtClean="0"/>
              <a:t>.)</a:t>
            </a:r>
            <a:endParaRPr lang="ko-KR" altLang="en-US" sz="160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 txBox="1">
            <a:spLocks/>
          </p:cNvSpPr>
          <p:nvPr/>
        </p:nvSpPr>
        <p:spPr>
          <a:xfrm>
            <a:off x="457200" y="98248"/>
            <a:ext cx="8229600" cy="500066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3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4. </a:t>
            </a:r>
            <a:r>
              <a:rPr kumimoji="0" lang="ko-KR" altLang="en-US" sz="3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일일 매출 관리</a:t>
            </a:r>
          </a:p>
        </p:txBody>
      </p:sp>
      <p:pic>
        <p:nvPicPr>
          <p:cNvPr id="3" name="Picture 2" descr="C:\Users\itelos\Desktop\비즈메카 앱 사용설명서\블루투스프린트\Screenshot_20210518-144912.jp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857224" y="729000"/>
            <a:ext cx="2857520" cy="420019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sp>
        <p:nvSpPr>
          <p:cNvPr id="4" name="TextBox 3"/>
          <p:cNvSpPr txBox="1"/>
          <p:nvPr/>
        </p:nvSpPr>
        <p:spPr>
          <a:xfrm>
            <a:off x="857224" y="5286388"/>
            <a:ext cx="2928958" cy="58477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ko-KR" sz="1600" smtClean="0"/>
              <a:t>1. </a:t>
            </a:r>
            <a:r>
              <a:rPr lang="ko-KR" altLang="en-US" sz="1600" smtClean="0"/>
              <a:t>일자별 매출을 확인 하실 수 있습니다</a:t>
            </a:r>
            <a:r>
              <a:rPr lang="en-US" altLang="ko-KR" sz="1600" smtClean="0"/>
              <a:t>. </a:t>
            </a:r>
            <a:endParaRPr lang="ko-KR" altLang="en-US" sz="1600"/>
          </a:p>
        </p:txBody>
      </p:sp>
      <p:pic>
        <p:nvPicPr>
          <p:cNvPr id="3074" name="Picture 2" descr="C:\Users\itelos\Desktop\비즈메카 앱 사용설명서\매출상세내역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72066" y="714356"/>
            <a:ext cx="2627027" cy="419538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sp>
        <p:nvSpPr>
          <p:cNvPr id="6" name="TextBox 5"/>
          <p:cNvSpPr txBox="1"/>
          <p:nvPr/>
        </p:nvSpPr>
        <p:spPr>
          <a:xfrm>
            <a:off x="5000628" y="5286388"/>
            <a:ext cx="2928958" cy="58477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ko-KR" sz="1600" smtClean="0"/>
              <a:t>2. </a:t>
            </a:r>
            <a:r>
              <a:rPr lang="ko-KR" altLang="en-US" sz="1600" smtClean="0"/>
              <a:t>상세내역을 통해 거래 상품을 확인 하실 수 있습니다</a:t>
            </a:r>
            <a:r>
              <a:rPr lang="en-US" altLang="ko-KR" sz="1600" smtClean="0"/>
              <a:t>.</a:t>
            </a:r>
            <a:endParaRPr lang="ko-KR" altLang="en-US" sz="1600"/>
          </a:p>
        </p:txBody>
      </p:sp>
      <p:sp>
        <p:nvSpPr>
          <p:cNvPr id="7" name="모서리가 둥근 사각형 설명선 6"/>
          <p:cNvSpPr/>
          <p:nvPr/>
        </p:nvSpPr>
        <p:spPr>
          <a:xfrm>
            <a:off x="4071934" y="3143248"/>
            <a:ext cx="357190" cy="357190"/>
          </a:xfrm>
          <a:prstGeom prst="wedgeRoundRectCallout">
            <a:avLst>
              <a:gd name="adj1" fmla="val -551115"/>
              <a:gd name="adj2" fmla="val 342555"/>
              <a:gd name="adj3" fmla="val 16667"/>
            </a:avLst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>
                <a:solidFill>
                  <a:schemeClr val="tx1"/>
                </a:solidFill>
              </a:rPr>
              <a:t>2</a:t>
            </a:r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8" name="모서리가 둥근 사각형 설명선 7"/>
          <p:cNvSpPr/>
          <p:nvPr/>
        </p:nvSpPr>
        <p:spPr>
          <a:xfrm>
            <a:off x="4071934" y="785794"/>
            <a:ext cx="357190" cy="357190"/>
          </a:xfrm>
          <a:prstGeom prst="wedgeRoundRectCallout">
            <a:avLst>
              <a:gd name="adj1" fmla="val -156225"/>
              <a:gd name="adj2" fmla="val 67493"/>
              <a:gd name="adj3" fmla="val 16667"/>
            </a:avLst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mtClean="0">
                <a:solidFill>
                  <a:schemeClr val="tx1"/>
                </a:solidFill>
              </a:rPr>
              <a:t>1</a:t>
            </a:r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9" name="모서리가 둥근 직사각형 8"/>
          <p:cNvSpPr/>
          <p:nvPr/>
        </p:nvSpPr>
        <p:spPr>
          <a:xfrm>
            <a:off x="928662" y="1142984"/>
            <a:ext cx="2786082" cy="214314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 txBox="1">
            <a:spLocks/>
          </p:cNvSpPr>
          <p:nvPr/>
        </p:nvSpPr>
        <p:spPr>
          <a:xfrm>
            <a:off x="457200" y="98248"/>
            <a:ext cx="8229600" cy="500066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3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4. </a:t>
            </a:r>
            <a:r>
              <a:rPr kumimoji="0" lang="ko-KR" altLang="en-US" sz="3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일일 매출 관리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85720" y="5357826"/>
            <a:ext cx="2928958" cy="83099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ko-KR" sz="1600" smtClean="0"/>
              <a:t>1. </a:t>
            </a:r>
            <a:r>
              <a:rPr lang="ko-KR" altLang="en-US" sz="1600" smtClean="0"/>
              <a:t>공유 버튼을 누르시면 메시지</a:t>
            </a:r>
            <a:r>
              <a:rPr lang="en-US" altLang="ko-KR" sz="1600" smtClean="0"/>
              <a:t>,</a:t>
            </a:r>
            <a:r>
              <a:rPr lang="ko-KR" altLang="en-US" sz="1600" smtClean="0"/>
              <a:t>카카오톡으로 내역을 상대방에게 보내실 수 있습니다</a:t>
            </a:r>
            <a:r>
              <a:rPr lang="en-US" altLang="ko-KR" sz="1600" smtClean="0"/>
              <a:t>.</a:t>
            </a:r>
            <a:endParaRPr lang="ko-KR" altLang="en-US" sz="1600"/>
          </a:p>
        </p:txBody>
      </p:sp>
      <p:pic>
        <p:nvPicPr>
          <p:cNvPr id="3074" name="Picture 2" descr="C:\Users\itelos\Desktop\비즈메카 앱 사용설명서\매출상세내역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785794"/>
            <a:ext cx="2627027" cy="419538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sp>
        <p:nvSpPr>
          <p:cNvPr id="6" name="TextBox 5"/>
          <p:cNvSpPr txBox="1"/>
          <p:nvPr/>
        </p:nvSpPr>
        <p:spPr>
          <a:xfrm>
            <a:off x="5214942" y="5429264"/>
            <a:ext cx="2928958" cy="58477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ko-KR" sz="1600" smtClean="0"/>
              <a:t>2. </a:t>
            </a:r>
            <a:r>
              <a:rPr lang="ko-KR" altLang="en-US" sz="1600" smtClean="0"/>
              <a:t>카카오톡으로 보낸 예시 사진 입니다</a:t>
            </a:r>
            <a:r>
              <a:rPr lang="en-US" altLang="ko-KR" sz="1600" smtClean="0"/>
              <a:t>.</a:t>
            </a:r>
            <a:endParaRPr lang="ko-KR" altLang="en-US" sz="1600"/>
          </a:p>
        </p:txBody>
      </p:sp>
      <p:pic>
        <p:nvPicPr>
          <p:cNvPr id="4098" name="Picture 2" descr="C:\Users\itelos\Desktop\비즈메카 앱 사용설명서\상세내역 공유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28992" y="928670"/>
            <a:ext cx="1787245" cy="2857520"/>
          </a:xfrm>
          <a:prstGeom prst="rect">
            <a:avLst/>
          </a:prstGeom>
          <a:noFill/>
        </p:spPr>
      </p:pic>
      <p:sp>
        <p:nvSpPr>
          <p:cNvPr id="9" name="모서리가 둥근 사각형 설명선 8"/>
          <p:cNvSpPr/>
          <p:nvPr/>
        </p:nvSpPr>
        <p:spPr>
          <a:xfrm>
            <a:off x="3000364" y="1071546"/>
            <a:ext cx="357190" cy="357190"/>
          </a:xfrm>
          <a:prstGeom prst="wedgeRoundRectCallout">
            <a:avLst>
              <a:gd name="adj1" fmla="val -118097"/>
              <a:gd name="adj2" fmla="val -33272"/>
              <a:gd name="adj3" fmla="val 16667"/>
            </a:avLst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mtClean="0">
                <a:solidFill>
                  <a:schemeClr val="tx1"/>
                </a:solidFill>
              </a:rPr>
              <a:t>1</a:t>
            </a:r>
            <a:endParaRPr lang="ko-KR" altLang="en-US">
              <a:solidFill>
                <a:schemeClr val="tx1"/>
              </a:solidFill>
            </a:endParaRPr>
          </a:p>
        </p:txBody>
      </p:sp>
      <p:pic>
        <p:nvPicPr>
          <p:cNvPr id="4100" name="Picture 4" descr="C:\Users\itelos\Desktop\비즈메카 앱 사용설명서\Screenshot_20210518-152031_KakaoTalk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429256" y="785794"/>
            <a:ext cx="2627027" cy="421484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sp>
        <p:nvSpPr>
          <p:cNvPr id="12" name="모서리가 둥근 직사각형 11"/>
          <p:cNvSpPr/>
          <p:nvPr/>
        </p:nvSpPr>
        <p:spPr>
          <a:xfrm>
            <a:off x="3428992" y="2786058"/>
            <a:ext cx="1785950" cy="357190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3" name="모서리가 둥근 사각형 설명선 12"/>
          <p:cNvSpPr/>
          <p:nvPr/>
        </p:nvSpPr>
        <p:spPr>
          <a:xfrm>
            <a:off x="3786182" y="3857628"/>
            <a:ext cx="357190" cy="357190"/>
          </a:xfrm>
          <a:prstGeom prst="wedgeRoundRectCallout">
            <a:avLst>
              <a:gd name="adj1" fmla="val 37136"/>
              <a:gd name="adj2" fmla="val -262037"/>
              <a:gd name="adj3" fmla="val 16667"/>
            </a:avLst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mtClean="0">
                <a:solidFill>
                  <a:schemeClr val="tx1"/>
                </a:solidFill>
              </a:rPr>
              <a:t>2</a:t>
            </a:r>
            <a:endParaRPr lang="ko-KR" altLang="en-US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itelos\Desktop\비즈메카 앱 사용설명서\매출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57224" y="857232"/>
            <a:ext cx="2928958" cy="428628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sp>
        <p:nvSpPr>
          <p:cNvPr id="2" name="제목 1"/>
          <p:cNvSpPr txBox="1">
            <a:spLocks/>
          </p:cNvSpPr>
          <p:nvPr/>
        </p:nvSpPr>
        <p:spPr>
          <a:xfrm>
            <a:off x="457200" y="98248"/>
            <a:ext cx="8229600" cy="500066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3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5. </a:t>
            </a:r>
            <a:r>
              <a:rPr kumimoji="0" lang="ko-KR" altLang="en-US" sz="3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매출</a:t>
            </a:r>
            <a:r>
              <a:rPr kumimoji="0" lang="en-US" altLang="ko-KR" sz="3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[</a:t>
            </a:r>
            <a:r>
              <a:rPr kumimoji="0" lang="ko-KR" altLang="en-US" sz="3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수금</a:t>
            </a:r>
            <a:r>
              <a:rPr kumimoji="0" lang="en-US" altLang="ko-KR" sz="3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]</a:t>
            </a:r>
            <a:endParaRPr kumimoji="0" lang="ko-KR" altLang="en-US" sz="3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57224" y="5357826"/>
            <a:ext cx="2928958" cy="58477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ko-KR" sz="1600" smtClean="0"/>
              <a:t>1. </a:t>
            </a:r>
            <a:r>
              <a:rPr lang="ko-KR" altLang="en-US" sz="1600" smtClean="0"/>
              <a:t>거래처 선택을 눌러 거래처를 검색합니다</a:t>
            </a:r>
            <a:r>
              <a:rPr lang="en-US" altLang="ko-KR" sz="1600" smtClean="0"/>
              <a:t>. </a:t>
            </a:r>
            <a:endParaRPr lang="ko-KR" altLang="en-US" sz="1600"/>
          </a:p>
        </p:txBody>
      </p:sp>
      <p:sp>
        <p:nvSpPr>
          <p:cNvPr id="9" name="모서리가 둥근 사각형 설명선 8"/>
          <p:cNvSpPr/>
          <p:nvPr/>
        </p:nvSpPr>
        <p:spPr>
          <a:xfrm>
            <a:off x="3929058" y="1500174"/>
            <a:ext cx="357190" cy="357190"/>
          </a:xfrm>
          <a:prstGeom prst="wedgeRoundRectCallout">
            <a:avLst>
              <a:gd name="adj1" fmla="val -134437"/>
              <a:gd name="adj2" fmla="val -30549"/>
              <a:gd name="adj3" fmla="val 16667"/>
            </a:avLst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mtClean="0">
                <a:solidFill>
                  <a:schemeClr val="tx1"/>
                </a:solidFill>
              </a:rPr>
              <a:t>1</a:t>
            </a:r>
            <a:endParaRPr lang="ko-KR" altLang="en-US">
              <a:solidFill>
                <a:schemeClr val="tx1"/>
              </a:solidFill>
            </a:endParaRPr>
          </a:p>
        </p:txBody>
      </p:sp>
      <p:pic>
        <p:nvPicPr>
          <p:cNvPr id="5123" name="Picture 3" descr="C:\Users\itelos\Desktop\비즈메카 앱 사용설명서\거래처 검색.jpg"/>
          <p:cNvPicPr>
            <a:picLocks noChangeAspect="1" noChangeArrowheads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5286380" y="857232"/>
            <a:ext cx="2928958" cy="430573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sp>
        <p:nvSpPr>
          <p:cNvPr id="14" name="TextBox 13"/>
          <p:cNvSpPr txBox="1"/>
          <p:nvPr/>
        </p:nvSpPr>
        <p:spPr>
          <a:xfrm>
            <a:off x="5286380" y="5357826"/>
            <a:ext cx="2928958" cy="83099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ko-KR" sz="1600" smtClean="0"/>
              <a:t>2. </a:t>
            </a:r>
            <a:r>
              <a:rPr lang="ko-KR" altLang="en-US" sz="1600" smtClean="0"/>
              <a:t>거래처를 입력 후 검색을 누르면 거래처들이 검색되고 선택을 하면 됩니다</a:t>
            </a:r>
            <a:r>
              <a:rPr lang="en-US" altLang="ko-KR" sz="1600" smtClean="0"/>
              <a:t>.</a:t>
            </a:r>
            <a:endParaRPr lang="ko-KR" altLang="en-US" sz="1600"/>
          </a:p>
        </p:txBody>
      </p:sp>
      <p:sp>
        <p:nvSpPr>
          <p:cNvPr id="15" name="모서리가 둥근 직사각형 14"/>
          <p:cNvSpPr/>
          <p:nvPr/>
        </p:nvSpPr>
        <p:spPr>
          <a:xfrm>
            <a:off x="5351432" y="1266404"/>
            <a:ext cx="1714512" cy="285752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6" name="모서리가 둥근 사각형 설명선 15"/>
          <p:cNvSpPr/>
          <p:nvPr/>
        </p:nvSpPr>
        <p:spPr>
          <a:xfrm>
            <a:off x="8358214" y="1357298"/>
            <a:ext cx="357190" cy="357190"/>
          </a:xfrm>
          <a:prstGeom prst="wedgeRoundRectCallout">
            <a:avLst>
              <a:gd name="adj1" fmla="val -134437"/>
              <a:gd name="adj2" fmla="val -30549"/>
              <a:gd name="adj3" fmla="val 16667"/>
            </a:avLst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mtClean="0">
                <a:solidFill>
                  <a:schemeClr val="tx1"/>
                </a:solidFill>
              </a:rPr>
              <a:t>2</a:t>
            </a:r>
            <a:endParaRPr lang="ko-KR" altLang="en-US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317</TotalTime>
  <Words>797</Words>
  <Application>Microsoft Office PowerPoint</Application>
  <PresentationFormat>화면 슬라이드 쇼(4:3)</PresentationFormat>
  <Paragraphs>158</Paragraphs>
  <Slides>22</Slides>
  <Notes>2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22</vt:i4>
      </vt:variant>
    </vt:vector>
  </HeadingPairs>
  <TitlesOfParts>
    <vt:vector size="23" baseType="lpstr">
      <vt:lpstr>Office 테마</vt:lpstr>
      <vt:lpstr>슬라이드 1</vt:lpstr>
      <vt:lpstr>슬라이드 2</vt:lpstr>
      <vt:lpstr>1. 로그인</vt:lpstr>
      <vt:lpstr>2. 메인</vt:lpstr>
      <vt:lpstr>3. 블루투스 프린터 연결</vt:lpstr>
      <vt:lpstr>슬라이드 6</vt:lpstr>
      <vt:lpstr>슬라이드 7</vt:lpstr>
      <vt:lpstr>슬라이드 8</vt:lpstr>
      <vt:lpstr>슬라이드 9</vt:lpstr>
      <vt:lpstr>슬라이드 10</vt:lpstr>
      <vt:lpstr>슬라이드 11</vt:lpstr>
      <vt:lpstr>슬라이드 12</vt:lpstr>
      <vt:lpstr>슬라이드 13</vt:lpstr>
      <vt:lpstr>슬라이드 14</vt:lpstr>
      <vt:lpstr>슬라이드 15</vt:lpstr>
      <vt:lpstr>슬라이드 16</vt:lpstr>
      <vt:lpstr>슬라이드 17</vt:lpstr>
      <vt:lpstr>슬라이드 18</vt:lpstr>
      <vt:lpstr>슬라이드 19</vt:lpstr>
      <vt:lpstr>슬라이드 20</vt:lpstr>
      <vt:lpstr>슬라이드 21</vt:lpstr>
      <vt:lpstr>슬라이드 22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Bizmaker2 APP 사용설명서</dc:title>
  <dc:creator>itelos</dc:creator>
  <cp:lastModifiedBy>itelos</cp:lastModifiedBy>
  <cp:revision>43</cp:revision>
  <dcterms:created xsi:type="dcterms:W3CDTF">2021-05-18T03:46:53Z</dcterms:created>
  <dcterms:modified xsi:type="dcterms:W3CDTF">2021-05-18T09:07:23Z</dcterms:modified>
</cp:coreProperties>
</file>